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2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1301D5-0AE9-DD45-AD1C-4D34D80DB457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4FFEF-302E-8549-A1AE-0D92DB42D5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0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1032D2-04E3-A943-8556-F85ECA903AF3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06B38-3E3B-7946-9049-22D705F26A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9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B4A795-E068-B94F-8350-0F29881333C7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6C62F-23E7-B640-BA94-FACB24DA2C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5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80686F-90C9-DC44-97D9-98217EB5F135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FA842-154B-AA4C-B948-2AD751F251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1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931C8E-A31C-CF41-B4D8-7E83ABA64FE1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CB01-BD9C-0844-8940-65106E0857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2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7C17A5-DF91-4245-819D-BC5B7FC2D147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A8211-2382-CD4C-BE1D-D3C6FDFEDC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1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99F871-6539-9341-9AAC-B8F2E18ABBDD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8639F-67B8-D249-97F9-FA9AE10EF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2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C2E5D4-F7EE-E94D-A167-649EB9CA40B7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BF719-CF79-EB4D-9A75-99354F3BE4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0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0C09BE-9779-064E-8047-06DCEC6A8862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670B3-66E5-9946-A4D4-B7DB5C389E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4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E7C8C4-E950-0A49-B9E7-EBEA0CBC9E1B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EA4FF-4705-FA41-AA26-557B4D6E11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9968A-D43F-FF45-9FD3-00E197BC940F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427B2-8F6E-EC41-A2CC-7AB719A4AB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6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774F6F5-74ED-A84C-875F-CA106A79C2EE}" type="datetime1">
              <a:rPr lang="en-US"/>
              <a:pPr/>
              <a:t>5/27/11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C65AB22-D3B1-6246-B6A0-CAED66A25A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80" y="273050"/>
            <a:ext cx="3008313" cy="1162050"/>
          </a:xfrm>
        </p:spPr>
        <p:txBody>
          <a:bodyPr/>
          <a:lstStyle/>
          <a:p>
            <a:r>
              <a:rPr lang="en-US" sz="1400" i="1" dirty="0"/>
              <a:t>Browning Version</a:t>
            </a:r>
            <a:r>
              <a:rPr lang="en-US" sz="1400" dirty="0"/>
              <a:t>, dir. by A. Asquith (Javelin Films, 1951; released Criterion Collection 2005</a:t>
            </a:r>
            <a:r>
              <a:rPr lang="en-US" sz="1400" dirty="0" smtClean="0"/>
              <a:t>); based upon the 1948 play by Terence Rattigan.</a:t>
            </a:r>
            <a:endParaRPr lang="en-US" sz="1400" dirty="0"/>
          </a:p>
        </p:txBody>
      </p:sp>
      <p:pic>
        <p:nvPicPr>
          <p:cNvPr id="6" name="Content Placeholder 5" descr="Crocker-HarrisTaplow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1" r="5961"/>
          <a:stretch>
            <a:fillRect/>
          </a:stretch>
        </p:blipFill>
        <p:spPr>
          <a:xfrm>
            <a:off x="3176393" y="13765"/>
            <a:ext cx="5510407" cy="459656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080" y="1435101"/>
            <a:ext cx="3297433" cy="3102664"/>
          </a:xfrm>
        </p:spPr>
        <p:txBody>
          <a:bodyPr/>
          <a:lstStyle/>
          <a:p>
            <a:r>
              <a:rPr lang="en-US" sz="1100" dirty="0" smtClean="0"/>
              <a:t>Blackboard inscription at Crocker-Harris’ desk:</a:t>
            </a:r>
          </a:p>
          <a:p>
            <a:r>
              <a:rPr lang="en-US" sz="1100" dirty="0"/>
              <a:t>π</a:t>
            </a:r>
            <a:r>
              <a:rPr lang="en-US" sz="1100" dirty="0" err="1"/>
              <a:t>όθωι</a:t>
            </a:r>
            <a:r>
              <a:rPr lang="en-US" sz="1100" dirty="0"/>
              <a:t> </a:t>
            </a:r>
            <a:r>
              <a:rPr lang="en-US" sz="1100" dirty="0" err="1"/>
              <a:t>δ</a:t>
            </a:r>
            <a:r>
              <a:rPr lang="en-US" sz="1100" dirty="0"/>
              <a:t>’ </a:t>
            </a:r>
            <a:r>
              <a:rPr lang="en-US" sz="1100" dirty="0" err="1"/>
              <a:t>ὑ</a:t>
            </a:r>
            <a:r>
              <a:rPr lang="en-US" sz="1100" dirty="0"/>
              <a:t>π</a:t>
            </a:r>
            <a:r>
              <a:rPr lang="en-US" sz="1100" dirty="0" err="1"/>
              <a:t>ερ</a:t>
            </a:r>
            <a:r>
              <a:rPr lang="en-US" sz="1100" dirty="0"/>
              <a:t>π</a:t>
            </a:r>
            <a:r>
              <a:rPr lang="en-US" sz="1100" dirty="0" err="1"/>
              <a:t>οντί</a:t>
            </a:r>
            <a:r>
              <a:rPr lang="en-US" sz="1100" dirty="0"/>
              <a:t>α</a:t>
            </a:r>
            <a:r>
              <a:rPr lang="en-US" sz="1100" dirty="0" err="1"/>
              <a:t>ς</a:t>
            </a:r>
            <a:endParaRPr lang="en-US" sz="1100" dirty="0"/>
          </a:p>
          <a:p>
            <a:r>
              <a:rPr lang="en-US" sz="1100" dirty="0" err="1"/>
              <a:t>φάσμ</a:t>
            </a:r>
            <a:r>
              <a:rPr lang="en-US" sz="1100" dirty="0"/>
              <a:t>α </a:t>
            </a:r>
            <a:r>
              <a:rPr lang="en-US" sz="1100" dirty="0" err="1"/>
              <a:t>δόξει</a:t>
            </a:r>
            <a:r>
              <a:rPr lang="en-US" sz="1100" dirty="0"/>
              <a:t> </a:t>
            </a:r>
            <a:r>
              <a:rPr lang="en-US" sz="1100" dirty="0" err="1"/>
              <a:t>δόμων</a:t>
            </a:r>
            <a:r>
              <a:rPr lang="en-US" sz="1100" dirty="0"/>
              <a:t> </a:t>
            </a:r>
            <a:r>
              <a:rPr lang="en-US" sz="1100" dirty="0" err="1"/>
              <a:t>ἀνάσσειν</a:t>
            </a:r>
            <a:r>
              <a:rPr lang="en-US" sz="1100" dirty="0"/>
              <a:t>·</a:t>
            </a:r>
          </a:p>
          <a:p>
            <a:r>
              <a:rPr lang="en-US" sz="1100" dirty="0" err="1"/>
              <a:t>εὐμόρφων</a:t>
            </a:r>
            <a:r>
              <a:rPr lang="en-US" sz="1100" dirty="0"/>
              <a:t> </a:t>
            </a:r>
            <a:r>
              <a:rPr lang="en-US" sz="1100" dirty="0" err="1"/>
              <a:t>δὲ</a:t>
            </a:r>
            <a:r>
              <a:rPr lang="en-US" sz="1100" dirty="0"/>
              <a:t> </a:t>
            </a:r>
            <a:r>
              <a:rPr lang="en-US" sz="1100" dirty="0" err="1"/>
              <a:t>κολοσσῶν</a:t>
            </a:r>
            <a:endParaRPr lang="en-US" sz="1100" dirty="0"/>
          </a:p>
          <a:p>
            <a:r>
              <a:rPr lang="en-US" sz="1100" dirty="0" err="1"/>
              <a:t>ἔχθετ</a:t>
            </a:r>
            <a:r>
              <a:rPr lang="en-US" sz="1100" dirty="0"/>
              <a:t>α</a:t>
            </a:r>
            <a:r>
              <a:rPr lang="en-US" sz="1100" dirty="0" err="1"/>
              <a:t>ι</a:t>
            </a:r>
            <a:r>
              <a:rPr lang="en-US" sz="1100" dirty="0"/>
              <a:t> </a:t>
            </a:r>
            <a:r>
              <a:rPr lang="en-US" sz="1100" dirty="0" err="1"/>
              <a:t>χάρις</a:t>
            </a:r>
            <a:r>
              <a:rPr lang="en-US" sz="1100" dirty="0"/>
              <a:t> </a:t>
            </a:r>
            <a:r>
              <a:rPr lang="en-US" sz="1100" dirty="0" err="1"/>
              <a:t>ἀνδρί</a:t>
            </a:r>
            <a:r>
              <a:rPr lang="en-US" sz="1100" dirty="0"/>
              <a:t>,</a:t>
            </a:r>
          </a:p>
          <a:p>
            <a:r>
              <a:rPr lang="en-US" sz="1100" dirty="0" err="1"/>
              <a:t>ὀμμάτων</a:t>
            </a:r>
            <a:r>
              <a:rPr lang="en-US" sz="1100" dirty="0"/>
              <a:t> </a:t>
            </a:r>
            <a:r>
              <a:rPr lang="en-US" sz="1100" dirty="0" err="1"/>
              <a:t>δ</a:t>
            </a:r>
            <a:r>
              <a:rPr lang="en-US" sz="1100" dirty="0"/>
              <a:t>’ </a:t>
            </a:r>
            <a:r>
              <a:rPr lang="en-US" sz="1100" dirty="0" err="1"/>
              <a:t>ἐν</a:t>
            </a:r>
            <a:r>
              <a:rPr lang="en-US" sz="1100" dirty="0"/>
              <a:t> </a:t>
            </a:r>
            <a:r>
              <a:rPr lang="en-US" sz="1100" dirty="0" err="1"/>
              <a:t>ἀχηνί</a:t>
            </a:r>
            <a:r>
              <a:rPr lang="en-US" sz="1100" dirty="0"/>
              <a:t>α</a:t>
            </a:r>
            <a:r>
              <a:rPr lang="en-US" sz="1100" dirty="0" err="1"/>
              <a:t>ις</a:t>
            </a:r>
            <a:endParaRPr lang="en-US" sz="1100" dirty="0"/>
          </a:p>
          <a:p>
            <a:r>
              <a:rPr lang="en-US" sz="1100" dirty="0" err="1"/>
              <a:t>ἔρρει</a:t>
            </a:r>
            <a:r>
              <a:rPr lang="en-US" sz="1100" dirty="0"/>
              <a:t> π</a:t>
            </a:r>
            <a:r>
              <a:rPr lang="en-US" sz="1100" dirty="0" err="1"/>
              <a:t>ᾶσ</a:t>
            </a:r>
            <a:r>
              <a:rPr lang="en-US" sz="1100" dirty="0"/>
              <a:t>’ </a:t>
            </a:r>
            <a:r>
              <a:rPr lang="en-US" sz="1100" dirty="0" err="1"/>
              <a:t>Ἀφροδίτ</a:t>
            </a:r>
            <a:r>
              <a:rPr lang="en-US" sz="1100" dirty="0"/>
              <a:t>α. </a:t>
            </a:r>
          </a:p>
          <a:p>
            <a:r>
              <a:rPr lang="en-US" sz="1100" dirty="0" smtClean="0"/>
              <a:t>    [</a:t>
            </a:r>
            <a:r>
              <a:rPr lang="en-US" sz="1100" dirty="0" err="1" smtClean="0"/>
              <a:t>Aesch</a:t>
            </a:r>
            <a:r>
              <a:rPr lang="en-US" sz="1100" dirty="0" smtClean="0"/>
              <a:t>. </a:t>
            </a:r>
            <a:r>
              <a:rPr lang="en-US" sz="1100" i="1" dirty="0" smtClean="0"/>
              <a:t>Ag</a:t>
            </a:r>
            <a:r>
              <a:rPr lang="en-US" sz="1100" dirty="0" smtClean="0"/>
              <a:t>. 414-419, unidentified]</a:t>
            </a:r>
          </a:p>
          <a:p>
            <a:endParaRPr lang="en-US" sz="1100" dirty="0"/>
          </a:p>
          <a:p>
            <a:r>
              <a:rPr lang="en-US" sz="1100" dirty="0" smtClean="0"/>
              <a:t>R. Browning trans. (1877) OGCMA0071Agamemnon_Browning:</a:t>
            </a:r>
          </a:p>
          <a:p>
            <a:r>
              <a:rPr lang="en-US" sz="1100" dirty="0">
                <a:solidFill>
                  <a:srgbClr val="0000FF"/>
                </a:solidFill>
              </a:rPr>
              <a:t> </a:t>
            </a:r>
            <a:r>
              <a:rPr lang="en-US" sz="1100" dirty="0" smtClean="0">
                <a:solidFill>
                  <a:srgbClr val="0000FF"/>
                </a:solidFill>
              </a:rPr>
              <a:t>”And</a:t>
            </a:r>
            <a:r>
              <a:rPr lang="en-US" sz="1100" dirty="0">
                <a:solidFill>
                  <a:srgbClr val="0000FF"/>
                </a:solidFill>
              </a:rPr>
              <a:t>, through desire of one across the main,</a:t>
            </a:r>
            <a:br>
              <a:rPr lang="en-US" sz="1100" dirty="0">
                <a:solidFill>
                  <a:srgbClr val="0000FF"/>
                </a:solidFill>
              </a:rPr>
            </a:br>
            <a:r>
              <a:rPr lang="en-US" sz="1100" dirty="0">
                <a:solidFill>
                  <a:srgbClr val="0000FF"/>
                </a:solidFill>
              </a:rPr>
              <a:t>A ghost will seem within the house to reign.</a:t>
            </a:r>
            <a:br>
              <a:rPr lang="en-US" sz="1100" dirty="0">
                <a:solidFill>
                  <a:srgbClr val="0000FF"/>
                </a:solidFill>
              </a:rPr>
            </a:br>
            <a:r>
              <a:rPr lang="en-US" sz="1100" dirty="0">
                <a:solidFill>
                  <a:srgbClr val="0000FF"/>
                </a:solidFill>
              </a:rPr>
              <a:t>And hateful to the husband is the grace</a:t>
            </a:r>
            <a:br>
              <a:rPr lang="en-US" sz="1100" dirty="0">
                <a:solidFill>
                  <a:srgbClr val="0000FF"/>
                </a:solidFill>
              </a:rPr>
            </a:br>
            <a:r>
              <a:rPr lang="en-US" sz="1100" dirty="0">
                <a:solidFill>
                  <a:srgbClr val="0000FF"/>
                </a:solidFill>
              </a:rPr>
              <a:t>Of well-shaped statues: for -- in place of eyes</a:t>
            </a:r>
            <a:br>
              <a:rPr lang="en-US" sz="1100" dirty="0">
                <a:solidFill>
                  <a:srgbClr val="0000FF"/>
                </a:solidFill>
              </a:rPr>
            </a:br>
            <a:r>
              <a:rPr lang="en-US" sz="1100" dirty="0">
                <a:solidFill>
                  <a:srgbClr val="0000FF"/>
                </a:solidFill>
              </a:rPr>
              <a:t>Those blanks -- all Aphrodite dies. </a:t>
            </a:r>
            <a:r>
              <a:rPr lang="en-US" sz="1100" dirty="0" smtClean="0">
                <a:solidFill>
                  <a:srgbClr val="0000FF"/>
                </a:solidFill>
              </a:rPr>
              <a:t>“</a:t>
            </a:r>
          </a:p>
          <a:p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 rot="5400000">
            <a:off x="6810428" y="2257026"/>
            <a:ext cx="4337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/>
              <a:t>OGCMA0072NOTAgamemnon_Rattigan</a:t>
            </a:r>
            <a:endParaRPr lang="en-US" sz="1800" dirty="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925855" y="6268570"/>
            <a:ext cx="8082065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 smtClean="0"/>
              <a:t>Also in background: a plaster-cast of a Victory fastening a sandal from balustrade of the Temple of Athena Nike, Acropolis (408 BC), Athens Acropolis Museum</a:t>
            </a:r>
            <a:r>
              <a:rPr lang="en-US" sz="1800" dirty="0" smtClean="0"/>
              <a:t>  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937236" y="4431758"/>
            <a:ext cx="5655415" cy="215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 smtClean="0">
              <a:solidFill>
                <a:srgbClr val="0000FF"/>
              </a:solidFill>
            </a:endParaRPr>
          </a:p>
          <a:p>
            <a:r>
              <a:rPr lang="en-US" sz="1000" dirty="0" smtClean="0">
                <a:solidFill>
                  <a:srgbClr val="0000FF"/>
                </a:solidFill>
              </a:rPr>
              <a:t>Chorus in 1</a:t>
            </a:r>
            <a:r>
              <a:rPr lang="en-US" sz="1000" baseline="30000" dirty="0" smtClean="0">
                <a:solidFill>
                  <a:srgbClr val="0000FF"/>
                </a:solidFill>
              </a:rPr>
              <a:t>st</a:t>
            </a:r>
            <a:r>
              <a:rPr lang="en-US" sz="1000" dirty="0" smtClean="0">
                <a:solidFill>
                  <a:srgbClr val="0000FF"/>
                </a:solidFill>
              </a:rPr>
              <a:t> </a:t>
            </a:r>
            <a:r>
              <a:rPr lang="en-US" sz="1000" dirty="0" err="1" smtClean="0">
                <a:solidFill>
                  <a:srgbClr val="0000FF"/>
                </a:solidFill>
              </a:rPr>
              <a:t>stasimon</a:t>
            </a:r>
            <a:r>
              <a:rPr lang="en-US" sz="1000" dirty="0" smtClean="0">
                <a:solidFill>
                  <a:srgbClr val="0000FF"/>
                </a:solidFill>
              </a:rPr>
              <a:t>, 2</a:t>
            </a:r>
            <a:r>
              <a:rPr lang="en-US" sz="1000" baseline="30000" dirty="0" smtClean="0">
                <a:solidFill>
                  <a:srgbClr val="0000FF"/>
                </a:solidFill>
              </a:rPr>
              <a:t>nd</a:t>
            </a:r>
            <a:r>
              <a:rPr lang="en-US" sz="1000" dirty="0" smtClean="0">
                <a:solidFill>
                  <a:srgbClr val="0000FF"/>
                </a:solidFill>
              </a:rPr>
              <a:t> strophe (Collard trans):</a:t>
            </a:r>
          </a:p>
          <a:p>
            <a:r>
              <a:rPr lang="en-US" sz="1000" dirty="0" smtClean="0"/>
              <a:t>"She left for the townsmen the tumult of warriors, /companies forming, sailors arming; </a:t>
            </a:r>
          </a:p>
          <a:p>
            <a:r>
              <a:rPr lang="en-US" sz="1000" dirty="0" smtClean="0"/>
              <a:t>in place of a dowry she brought Troy its destruction.</a:t>
            </a:r>
          </a:p>
          <a:p>
            <a:r>
              <a:rPr lang="en-US" sz="1000" dirty="0" smtClean="0"/>
              <a:t>She flitted lightly off through the gates / and was gone, her daring past all daring.</a:t>
            </a:r>
          </a:p>
          <a:p>
            <a:r>
              <a:rPr lang="en-US" sz="1000" dirty="0" smtClean="0"/>
              <a:t>With much groaning the house-prophets spoke: / 'The house! Oh, the house, alas, and its chiefs!</a:t>
            </a:r>
          </a:p>
          <a:p>
            <a:r>
              <a:rPr lang="en-US" sz="1000" dirty="0" smtClean="0"/>
              <a:t>The marriage-bed, the steps of a wife in love! / Here is silence, and dishonor seen</a:t>
            </a:r>
          </a:p>
          <a:p>
            <a:r>
              <a:rPr lang="en-US" sz="1000" dirty="0" smtClean="0"/>
              <a:t>in those deserted; and they do not revile, they do not plead.</a:t>
            </a:r>
          </a:p>
          <a:p>
            <a:r>
              <a:rPr lang="en-US" sz="1000" dirty="0" smtClean="0">
                <a:solidFill>
                  <a:srgbClr val="0000FF"/>
                </a:solidFill>
              </a:rPr>
              <a:t>In his longing for her over the sea / her phantom will seem to rule in the house.</a:t>
            </a:r>
          </a:p>
          <a:p>
            <a:r>
              <a:rPr lang="en-US" sz="1000" dirty="0" smtClean="0">
                <a:solidFill>
                  <a:srgbClr val="0000FF"/>
                </a:solidFill>
              </a:rPr>
              <a:t>The grace of shapely statues / is hateful to the husband; / in their lack of eyes</a:t>
            </a:r>
          </a:p>
          <a:p>
            <a:r>
              <a:rPr lang="en-US" sz="1000" dirty="0" smtClean="0">
                <a:solidFill>
                  <a:srgbClr val="0000FF"/>
                </a:solidFill>
              </a:rPr>
              <a:t>all love's being goes lost."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378" y="5191352"/>
            <a:ext cx="13423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13:20 start</a:t>
            </a:r>
          </a:p>
          <a:p>
            <a:r>
              <a:rPr lang="en-US" sz="1400" dirty="0" err="1" smtClean="0"/>
              <a:t>Ffwd</a:t>
            </a:r>
            <a:r>
              <a:rPr lang="en-US" sz="1400" dirty="0" smtClean="0"/>
              <a:t> -&gt; 27:30</a:t>
            </a:r>
          </a:p>
          <a:p>
            <a:r>
              <a:rPr lang="en-US" sz="1400" dirty="0" smtClean="0"/>
              <a:t>Thru ca. 33:00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GCMA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OGCMATemplate.pot</Template>
  <TotalTime>389</TotalTime>
  <Words>300</Words>
  <Application>Microsoft Macintosh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OGCMATemplate</vt:lpstr>
      <vt:lpstr>Browning Version, dir. by A. Asquith (Javelin Films, 1951; released Criterion Collection 2005); based upon the 1948 play by Terence Rattigan.</vt:lpstr>
    </vt:vector>
  </TitlesOfParts>
  <Company>Brigham Young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 T. Macfarlane</dc:creator>
  <cp:lastModifiedBy>Roger T. Macfarlane</cp:lastModifiedBy>
  <cp:revision>7</cp:revision>
  <dcterms:created xsi:type="dcterms:W3CDTF">2010-12-17T18:39:31Z</dcterms:created>
  <dcterms:modified xsi:type="dcterms:W3CDTF">2011-05-27T20:28:09Z</dcterms:modified>
</cp:coreProperties>
</file>