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68" r:id="rId19"/>
    <p:sldId id="269" r:id="rId20"/>
    <p:sldId id="275" r:id="rId21"/>
    <p:sldId id="276" r:id="rId22"/>
    <p:sldId id="277" r:id="rId23"/>
    <p:sldId id="278" r:id="rId24"/>
    <p:sldId id="294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95" r:id="rId34"/>
    <p:sldId id="287" r:id="rId35"/>
    <p:sldId id="288" r:id="rId36"/>
    <p:sldId id="289" r:id="rId37"/>
    <p:sldId id="290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7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C198A-EC8F-CA4C-9E39-0721E67FF2DA}" type="datetimeFigureOut">
              <a:rPr lang="en-US" smtClean="0"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2CB7-BE70-8144-A09F-A838F49D5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92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C198A-EC8F-CA4C-9E39-0721E67FF2DA}" type="datetimeFigureOut">
              <a:rPr lang="en-US" smtClean="0"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2CB7-BE70-8144-A09F-A838F49D5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2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C198A-EC8F-CA4C-9E39-0721E67FF2DA}" type="datetimeFigureOut">
              <a:rPr lang="en-US" smtClean="0"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2CB7-BE70-8144-A09F-A838F49D5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8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C198A-EC8F-CA4C-9E39-0721E67FF2DA}" type="datetimeFigureOut">
              <a:rPr lang="en-US" smtClean="0"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2CB7-BE70-8144-A09F-A838F49D5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09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C198A-EC8F-CA4C-9E39-0721E67FF2DA}" type="datetimeFigureOut">
              <a:rPr lang="en-US" smtClean="0"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2CB7-BE70-8144-A09F-A838F49D5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9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C198A-EC8F-CA4C-9E39-0721E67FF2DA}" type="datetimeFigureOut">
              <a:rPr lang="en-US" smtClean="0"/>
              <a:t>7/2/14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2CB7-BE70-8144-A09F-A838F49D5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33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C198A-EC8F-CA4C-9E39-0721E67FF2DA}" type="datetimeFigureOut">
              <a:rPr lang="en-US" smtClean="0"/>
              <a:t>7/2/14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2CB7-BE70-8144-A09F-A838F49D5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69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C198A-EC8F-CA4C-9E39-0721E67FF2DA}" type="datetimeFigureOut">
              <a:rPr lang="en-US" smtClean="0"/>
              <a:t>7/2/14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2CB7-BE70-8144-A09F-A838F49D5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45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C198A-EC8F-CA4C-9E39-0721E67FF2DA}" type="datetimeFigureOut">
              <a:rPr lang="en-US" smtClean="0"/>
              <a:t>7/2/14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2CB7-BE70-8144-A09F-A838F49D5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06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C198A-EC8F-CA4C-9E39-0721E67FF2DA}" type="datetimeFigureOut">
              <a:rPr lang="en-US" smtClean="0"/>
              <a:t>7/2/14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2CB7-BE70-8144-A09F-A838F49D5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7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C198A-EC8F-CA4C-9E39-0721E67FF2DA}" type="datetimeFigureOut">
              <a:rPr lang="en-US" smtClean="0"/>
              <a:t>7/2/14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2CB7-BE70-8144-A09F-A838F49D5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9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C198A-EC8F-CA4C-9E39-0721E67FF2DA}" type="datetimeFigureOut">
              <a:rPr lang="en-US" smtClean="0"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12CB7-BE70-8144-A09F-A838F49D5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2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jp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jpg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jpg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tif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g"/><Relationship Id="rId3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Parlour</a:t>
            </a:r>
            <a:r>
              <a:rPr lang="en-US" dirty="0" smtClean="0"/>
              <a:t> minus 1</a:t>
            </a:r>
            <a:br>
              <a:rPr lang="en-US" dirty="0" smtClean="0"/>
            </a:br>
            <a:r>
              <a:rPr lang="en-US" dirty="0" smtClean="0"/>
              <a:t>visible only in trailer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5201" b="5201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/>
              <a:t>François Boucher, "The Bath of Venus," (1751) National Gallery of Art (Washington), Chester Dale Collection 1943.7.2.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8" name="Picture 7" descr="TrailerStillParlourMinus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5535"/>
            <a:ext cx="3465513" cy="238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46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Bates Entry; </a:t>
            </a:r>
            <a:r>
              <a:rPr lang="en-US" dirty="0" err="1" smtClean="0"/>
              <a:t>Arbogast</a:t>
            </a:r>
            <a:r>
              <a:rPr lang="en-US" dirty="0" smtClean="0"/>
              <a:t> Witness</a:t>
            </a:r>
            <a:br>
              <a:rPr lang="en-US" dirty="0" smtClean="0"/>
            </a:br>
            <a:r>
              <a:rPr lang="en-US" dirty="0" smtClean="0"/>
              <a:t>00.45.33.23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endParaRPr lang="en-US" sz="1600" dirty="0"/>
          </a:p>
        </p:txBody>
      </p:sp>
      <p:pic>
        <p:nvPicPr>
          <p:cNvPr id="2" name="Picture 1" descr="ArbogastWitne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2420"/>
            <a:ext cx="3572924" cy="2009770"/>
          </a:xfrm>
          <a:prstGeom prst="rect">
            <a:avLst/>
          </a:prstGeom>
        </p:spPr>
      </p:pic>
      <p:pic>
        <p:nvPicPr>
          <p:cNvPr id="3" name="Picture 2" descr="ArbogastWitnessEnhanc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94110"/>
            <a:ext cx="2283102" cy="192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22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Bates Entry; blurry painting</a:t>
            </a:r>
            <a:br>
              <a:rPr lang="en-US" dirty="0" smtClean="0"/>
            </a:br>
            <a:r>
              <a:rPr lang="en-US" b="0" dirty="0"/>
              <a:t>1.25.29.21 but it's always blurred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44337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Bates Entry; </a:t>
            </a:r>
            <a:r>
              <a:rPr lang="en-US" dirty="0"/>
              <a:t>E</a:t>
            </a:r>
            <a:r>
              <a:rPr lang="en-US" dirty="0" smtClean="0"/>
              <a:t>ros statuette</a:t>
            </a:r>
            <a:br>
              <a:rPr lang="en-US" dirty="0" smtClean="0"/>
            </a:br>
            <a:r>
              <a:rPr lang="en-US" dirty="0" err="1" smtClean="0"/>
              <a:t>Arbogast</a:t>
            </a:r>
            <a:r>
              <a:rPr lang="en-US" dirty="0" smtClean="0"/>
              <a:t>, Lila, trailer</a:t>
            </a:r>
            <a:endParaRPr lang="en-US" dirty="0"/>
          </a:p>
        </p:txBody>
      </p:sp>
      <p:pic>
        <p:nvPicPr>
          <p:cNvPr id="3" name="Content Placeholder 2" descr="ErosHoud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42" r="-14842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attributed to Houdon</a:t>
            </a:r>
          </a:p>
          <a:p>
            <a:endParaRPr lang="en-US" sz="1600" dirty="0"/>
          </a:p>
        </p:txBody>
      </p:sp>
      <p:pic>
        <p:nvPicPr>
          <p:cNvPr id="2" name="Picture 1" descr="HoudonLila_BluRayAdjust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7" y="2475550"/>
            <a:ext cx="3420763" cy="213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16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Bates Entry; bronze statuette left</a:t>
            </a:r>
            <a:br>
              <a:rPr lang="en-US" dirty="0" smtClean="0"/>
            </a:br>
            <a:r>
              <a:rPr lang="en-US" b="0" dirty="0">
                <a:solidFill>
                  <a:srgbClr val="000000"/>
                </a:solidFill>
                <a:ea typeface="Calibri"/>
                <a:cs typeface="Calibri"/>
              </a:rPr>
              <a:t>00.45.37.18.  0.45.45.19  Is it different at 1.16.49.10?</a:t>
            </a:r>
            <a:endParaRPr lang="en-US" dirty="0"/>
          </a:p>
        </p:txBody>
      </p:sp>
      <p:pic>
        <p:nvPicPr>
          <p:cNvPr id="2" name="Content Placeholder 1" descr="BatesEntryLeftStatuett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0" b="11810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 smtClean="0"/>
              <a:t>youthful searching male; </a:t>
            </a:r>
            <a:r>
              <a:rPr lang="en-US" sz="1600" dirty="0">
                <a:solidFill>
                  <a:srgbClr val="000000"/>
                </a:solidFill>
                <a:ea typeface="Calibri"/>
                <a:cs typeface="Calibri"/>
              </a:rPr>
              <a:t>Also in trailer. Left leg bent in </a:t>
            </a:r>
            <a:r>
              <a:rPr lang="en-US" sz="1600" dirty="0" err="1">
                <a:solidFill>
                  <a:srgbClr val="000000"/>
                </a:solidFill>
                <a:ea typeface="Calibri"/>
                <a:cs typeface="Calibri"/>
              </a:rPr>
              <a:t>contraposto</a:t>
            </a:r>
            <a:r>
              <a:rPr lang="en-US" sz="1600" dirty="0">
                <a:solidFill>
                  <a:srgbClr val="000000"/>
                </a:solidFill>
                <a:ea typeface="Calibri"/>
                <a:cs typeface="Calibri"/>
              </a:rPr>
              <a:t>. Pose similar to Thomas Crawford's Orpheus, but this lacks the </a:t>
            </a:r>
            <a:r>
              <a:rPr lang="en-US" sz="1600" dirty="0" err="1">
                <a:solidFill>
                  <a:srgbClr val="000000"/>
                </a:solidFill>
                <a:ea typeface="Calibri"/>
                <a:cs typeface="Calibri"/>
              </a:rPr>
              <a:t>cerberus</a:t>
            </a:r>
            <a:r>
              <a:rPr lang="en-US" sz="1600" dirty="0">
                <a:solidFill>
                  <a:srgbClr val="000000"/>
                </a:solidFill>
                <a:ea typeface="Calibri"/>
                <a:cs typeface="Calibri"/>
              </a:rPr>
              <a:t> and is not striding nearly as determinedly. Also looks like the same pose in Burne-Jones' Perseus; how about the Watts Physical Energy equestrian statue shielding eyes?</a:t>
            </a:r>
            <a:endParaRPr lang="en-US" sz="1600" dirty="0"/>
          </a:p>
        </p:txBody>
      </p:sp>
      <p:pic>
        <p:nvPicPr>
          <p:cNvPr id="3" name="Picture 2" descr="BatesEntryLeft_BluRayAdj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4259"/>
            <a:ext cx="4083046" cy="25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53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Bates Entry; sculpted </a:t>
            </a:r>
            <a:r>
              <a:rPr lang="en-US" dirty="0" err="1" smtClean="0"/>
              <a:t>minature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0" dirty="0">
                <a:solidFill>
                  <a:srgbClr val="000000"/>
                </a:solidFill>
                <a:ea typeface="Calibri"/>
                <a:cs typeface="Calibri"/>
              </a:rPr>
              <a:t>00.45.37.18.  00.45.45.19. 0.45.49.16</a:t>
            </a:r>
            <a:endParaRPr lang="en-US" dirty="0"/>
          </a:p>
        </p:txBody>
      </p:sp>
      <p:pic>
        <p:nvPicPr>
          <p:cNvPr id="3" name="Content Placeholder 2" descr="BatesEntryLeftUPPERDETAIL_BluRayAd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1" r="-13401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seated or reclining divinity in robes</a:t>
            </a:r>
            <a:endParaRPr lang="en-US" sz="1600" dirty="0"/>
          </a:p>
        </p:txBody>
      </p:sp>
      <p:pic>
        <p:nvPicPr>
          <p:cNvPr id="2" name="Picture 1" descr="BatesEntryLeft_BluRayAdj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4" y="2648714"/>
            <a:ext cx="3357619" cy="209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84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Bates Entry left painting</a:t>
            </a:r>
            <a:br>
              <a:rPr lang="en-US" dirty="0" smtClean="0"/>
            </a:br>
            <a:r>
              <a:rPr lang="en-US" b="0" dirty="0">
                <a:solidFill>
                  <a:srgbClr val="000000"/>
                </a:solidFill>
                <a:ea typeface="Calibri"/>
                <a:cs typeface="Calibri"/>
              </a:rPr>
              <a:t>00.45.37.18.  00.45.45.19. 0.45.49.16</a:t>
            </a:r>
            <a:endParaRPr lang="en-US" dirty="0"/>
          </a:p>
        </p:txBody>
      </p:sp>
      <p:pic>
        <p:nvPicPr>
          <p:cNvPr id="2" name="Content Placeholder 1" descr="BatesEntryLeftArbogastPOV3warped.ps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50" r="-7750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two pedestrians addressing a man on horseback in a town</a:t>
            </a:r>
            <a:endParaRPr lang="en-US" sz="1600" dirty="0"/>
          </a:p>
        </p:txBody>
      </p:sp>
      <p:pic>
        <p:nvPicPr>
          <p:cNvPr id="3" name="Picture 2" descr="BatesEntryLeft_BluRayAdj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73" y="2306330"/>
            <a:ext cx="3722658" cy="232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59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85569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Bates staircase</a:t>
            </a:r>
            <a:br>
              <a:rPr lang="en-US" dirty="0" smtClean="0"/>
            </a:br>
            <a:r>
              <a:rPr lang="en-US" b="0" dirty="0">
                <a:solidFill>
                  <a:srgbClr val="000000"/>
                </a:solidFill>
                <a:ea typeface="Calibri"/>
                <a:cs typeface="Calibri"/>
              </a:rPr>
              <a:t>1.16.52.14,   1.26.00.23,   1.26.04.20, 1.26.05.12, 1.26.06.22, w/ Houdon Cupid 1.36.46.01, also Trailer big clear shot.</a:t>
            </a:r>
            <a:endParaRPr lang="en-US" dirty="0"/>
          </a:p>
        </p:txBody>
      </p:sp>
      <p:pic>
        <p:nvPicPr>
          <p:cNvPr id="2" name="Content Placeholder 1" descr="NormansMaenad2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3" b="8983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2891119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swirling maenad or </a:t>
            </a:r>
            <a:r>
              <a:rPr lang="en-US" sz="1600" dirty="0" err="1" smtClean="0"/>
              <a:t>Verlet’s</a:t>
            </a:r>
            <a:r>
              <a:rPr lang="en-US" sz="1600" dirty="0" smtClean="0"/>
              <a:t> Orpheus painted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43371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Chambers Home, mantle mini</a:t>
            </a:r>
            <a:br>
              <a:rPr lang="en-US" dirty="0" smtClean="0"/>
            </a:br>
            <a:r>
              <a:rPr lang="en-US" dirty="0" smtClean="0"/>
              <a:t>1.20.35.04</a:t>
            </a:r>
            <a:endParaRPr lang="en-US" dirty="0"/>
          </a:p>
        </p:txBody>
      </p:sp>
      <p:pic>
        <p:nvPicPr>
          <p:cNvPr id="3" name="Content Placeholder 2" descr="CupidPsycheSheriffDETAIL_BluRayAdjuste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8" r="-1578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miniature of Canova’s Cupid and Psyche (no wings)</a:t>
            </a:r>
            <a:endParaRPr lang="en-US" sz="1600" dirty="0"/>
          </a:p>
        </p:txBody>
      </p:sp>
      <p:pic>
        <p:nvPicPr>
          <p:cNvPr id="2" name="Picture 1" descr="CupidPsycheSheriff_BluRayAdjust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4026"/>
            <a:ext cx="3463464" cy="2164665"/>
          </a:xfrm>
          <a:prstGeom prst="rect">
            <a:avLst/>
          </a:prstGeom>
        </p:spPr>
      </p:pic>
      <p:pic>
        <p:nvPicPr>
          <p:cNvPr id="7" name="Picture 6" descr="HitchcockCanovaHenryAldridg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8691"/>
            <a:ext cx="3465513" cy="231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95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Chambers Home, stairway bust</a:t>
            </a:r>
            <a:br>
              <a:rPr lang="en-US" dirty="0" smtClean="0"/>
            </a:br>
            <a:r>
              <a:rPr lang="en-US" dirty="0" smtClean="0"/>
              <a:t>1.22.05.20 (6 glimpses)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13682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Mrs</a:t>
            </a:r>
            <a:r>
              <a:rPr lang="en-US" dirty="0" smtClean="0"/>
              <a:t> Bates Bedroom, vestibule sculpture</a:t>
            </a:r>
            <a:br>
              <a:rPr lang="en-US" dirty="0" smtClean="0"/>
            </a:br>
            <a:r>
              <a:rPr lang="en-US" b="0" dirty="0">
                <a:solidFill>
                  <a:srgbClr val="000000"/>
                </a:solidFill>
                <a:ea typeface="Calibri"/>
                <a:cs typeface="Calibri"/>
              </a:rPr>
              <a:t>1.36.56.03</a:t>
            </a:r>
            <a:endParaRPr lang="en-US" dirty="0"/>
          </a:p>
        </p:txBody>
      </p:sp>
      <p:pic>
        <p:nvPicPr>
          <p:cNvPr id="3" name="Content Placeholder 2" descr="VestibuleErosVerletLilaDETAIL_BluRayAdjs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r="7584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Not Emmanuel </a:t>
            </a:r>
            <a:r>
              <a:rPr lang="en-US" sz="1600" dirty="0" err="1" smtClean="0"/>
              <a:t>Fr</a:t>
            </a:r>
            <a:r>
              <a:rPr lang="en-US" sz="1600" dirty="0" err="1" smtClean="0"/>
              <a:t>émiet</a:t>
            </a:r>
            <a:r>
              <a:rPr lang="en-US" sz="1600" dirty="0" smtClean="0"/>
              <a:t>, St. Michel. It’s that strange “right” hand. Keep checking Canova.</a:t>
            </a:r>
            <a:endParaRPr lang="en-US" sz="1600" dirty="0"/>
          </a:p>
        </p:txBody>
      </p:sp>
      <p:pic>
        <p:nvPicPr>
          <p:cNvPr id="2" name="Picture 1" descr="VestibuleErosVerletLila_BluRayAdj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8948"/>
            <a:ext cx="3481536" cy="217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82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Parlour</a:t>
            </a:r>
            <a:r>
              <a:rPr lang="en-US" dirty="0" smtClean="0"/>
              <a:t> 1</a:t>
            </a:r>
            <a:br>
              <a:rPr lang="en-US" dirty="0" smtClean="0"/>
            </a:br>
            <a:r>
              <a:rPr lang="en-US" dirty="0" smtClean="0"/>
              <a:t>00.35.16.21</a:t>
            </a:r>
            <a:endParaRPr lang="en-US" dirty="0"/>
          </a:p>
        </p:txBody>
      </p:sp>
      <p:pic>
        <p:nvPicPr>
          <p:cNvPr id="2" name="Content Placeholder 1" descr="NormanRokebyVenusMonta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460" b="-33460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/>
              <a:t>Diego Velázquez, "The Toilet of Venus (The </a:t>
            </a:r>
            <a:r>
              <a:rPr lang="en-US" sz="1600" dirty="0" err="1"/>
              <a:t>Rokeby</a:t>
            </a:r>
            <a:r>
              <a:rPr lang="en-US" sz="1600" dirty="0"/>
              <a:t> Venus)," (1647-51),  National Gallery NG 2057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3" name="Picture 2" descr="Parlour123_2nd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6052"/>
            <a:ext cx="3603735" cy="2654522"/>
          </a:xfrm>
          <a:prstGeom prst="rect">
            <a:avLst/>
          </a:prstGeom>
        </p:spPr>
      </p:pic>
      <p:pic>
        <p:nvPicPr>
          <p:cNvPr id="7" name="Picture 6" descr="Parlour 1 2 3ADJUST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573"/>
            <a:ext cx="3144158" cy="176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53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Mrs</a:t>
            </a:r>
            <a:r>
              <a:rPr lang="en-US" dirty="0" smtClean="0"/>
              <a:t> Bates Bedroom, </a:t>
            </a:r>
            <a:r>
              <a:rPr lang="en-US" dirty="0" err="1" smtClean="0"/>
              <a:t>mantlepiece</a:t>
            </a:r>
            <a:r>
              <a:rPr lang="en-US" dirty="0" smtClean="0"/>
              <a:t> Eros</a:t>
            </a:r>
            <a:br>
              <a:rPr lang="en-US" dirty="0" smtClean="0"/>
            </a:br>
            <a:r>
              <a:rPr lang="en-US" dirty="0" smtClean="0"/>
              <a:t>1.37.16.00</a:t>
            </a:r>
            <a:endParaRPr lang="en-US" dirty="0"/>
          </a:p>
        </p:txBody>
      </p:sp>
      <p:pic>
        <p:nvPicPr>
          <p:cNvPr id="3" name="Content Placeholder 2" descr="CupidBatesMantlepieceDETAIL_BluRayAdjste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3" b="8363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/>
              <a:t>Diego Velázquez, "The Toilet of Venus (The </a:t>
            </a:r>
            <a:r>
              <a:rPr lang="en-US" sz="1600" dirty="0" err="1"/>
              <a:t>Rokeby</a:t>
            </a:r>
            <a:r>
              <a:rPr lang="en-US" sz="1600" dirty="0"/>
              <a:t> Venus)," (1647-51),  National Gallery NG 2057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2" name="Picture 1" descr="CupidBatesMantlepiece_BluRayAdjst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3469661"/>
            <a:ext cx="3296179" cy="20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35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Mrs</a:t>
            </a:r>
            <a:r>
              <a:rPr lang="en-US" dirty="0" smtClean="0"/>
              <a:t> Bates Bedroom</a:t>
            </a:r>
            <a:br>
              <a:rPr lang="en-US" dirty="0" smtClean="0"/>
            </a:br>
            <a:r>
              <a:rPr lang="en-US" dirty="0" smtClean="0"/>
              <a:t>trailer only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/>
              <a:t>trailer only? Bedroom shown full on with </a:t>
            </a:r>
            <a:r>
              <a:rPr lang="en-US" sz="1600" dirty="0" err="1"/>
              <a:t>verlet</a:t>
            </a:r>
            <a:r>
              <a:rPr lang="en-US" sz="1600" dirty="0"/>
              <a:t>:  big painting over the mantle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59105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Mrs</a:t>
            </a:r>
            <a:r>
              <a:rPr lang="en-US" dirty="0" smtClean="0"/>
              <a:t> Bates Bedroom</a:t>
            </a:r>
            <a:br>
              <a:rPr lang="en-US" dirty="0" smtClean="0"/>
            </a:br>
            <a:r>
              <a:rPr lang="en-US" dirty="0" smtClean="0"/>
              <a:t>00.35.16.21</a:t>
            </a:r>
            <a:endParaRPr lang="en-US" dirty="0"/>
          </a:p>
        </p:txBody>
      </p:sp>
      <p:pic>
        <p:nvPicPr>
          <p:cNvPr id="3" name="Content Placeholder 2" descr="OrpheusVerlet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56" r="-23356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miniature copy of Raoul-Charles </a:t>
            </a:r>
            <a:r>
              <a:rPr lang="en-US" sz="1600" dirty="0" err="1" smtClean="0"/>
              <a:t>Verlet</a:t>
            </a:r>
            <a:r>
              <a:rPr lang="en-US" sz="1600" dirty="0" smtClean="0"/>
              <a:t>, “La </a:t>
            </a:r>
            <a:r>
              <a:rPr lang="en-US" sz="1600" dirty="0" err="1" smtClean="0"/>
              <a:t>Doleur</a:t>
            </a:r>
            <a:r>
              <a:rPr lang="en-US" sz="1600" dirty="0" smtClean="0"/>
              <a:t> </a:t>
            </a:r>
            <a:r>
              <a:rPr lang="en-US" sz="1600" dirty="0" err="1" smtClean="0"/>
              <a:t>d’Orp</a:t>
            </a:r>
            <a:r>
              <a:rPr lang="en-US" sz="1600" dirty="0" err="1" smtClean="0"/>
              <a:t>hée</a:t>
            </a:r>
            <a:r>
              <a:rPr lang="en-US" sz="1600" dirty="0" smtClean="0"/>
              <a:t>” destroyed 1943</a:t>
            </a:r>
            <a:endParaRPr lang="en-US" sz="1600" dirty="0"/>
          </a:p>
        </p:txBody>
      </p:sp>
      <p:pic>
        <p:nvPicPr>
          <p:cNvPr id="2" name="Picture 1" descr="VerletLila_BluRayAdjust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1651"/>
            <a:ext cx="3568793" cy="223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44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Cabin 10</a:t>
            </a:r>
            <a:br>
              <a:rPr lang="en-US" dirty="0" smtClean="0"/>
            </a:br>
            <a:r>
              <a:rPr lang="en-US" dirty="0" smtClean="0"/>
              <a:t>00.35.16.21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Nathaniel Currier (w/ Otto </a:t>
            </a:r>
            <a:r>
              <a:rPr lang="en-US" sz="1600" dirty="0" err="1" smtClean="0"/>
              <a:t>Knirsch</a:t>
            </a:r>
            <a:r>
              <a:rPr lang="en-US" sz="1600" dirty="0" smtClean="0"/>
              <a:t>), lithograph, “The Road, — Winter” 1853</a:t>
            </a:r>
            <a:endParaRPr lang="en-US" sz="16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t="-36827" b="-36827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-30977" y="2210160"/>
            <a:ext cx="34964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H.T. Peters, </a:t>
            </a:r>
            <a:r>
              <a:rPr lang="en-US" i="1" dirty="0"/>
              <a:t>Currier &amp; Ives: printmakers to the American people</a:t>
            </a:r>
            <a:r>
              <a:rPr lang="en-US" dirty="0"/>
              <a:t> (Garden City, 1943), Plate 1. Note that the United States Postal Service printed a miniature version of </a:t>
            </a:r>
            <a:r>
              <a:rPr lang="en-US" i="1" dirty="0"/>
              <a:t>The Road, — Winter</a:t>
            </a:r>
            <a:r>
              <a:rPr lang="en-US" dirty="0"/>
              <a:t> on its 10¢ postage stamp in 1974.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818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Fruitcellar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Laocoon</a:t>
            </a:r>
            <a:r>
              <a:rPr lang="en-US" dirty="0" smtClean="0"/>
              <a:t> pose</a:t>
            </a:r>
            <a:br>
              <a:rPr lang="en-US" dirty="0" smtClean="0"/>
            </a:br>
            <a:r>
              <a:rPr lang="en-US" dirty="0" smtClean="0"/>
              <a:t>00.35.16.21</a:t>
            </a:r>
            <a:endParaRPr lang="en-US" dirty="0"/>
          </a:p>
        </p:txBody>
      </p:sp>
      <p:pic>
        <p:nvPicPr>
          <p:cNvPr id="2" name="Content Placeholder 1" descr="Laocoon_Pio-Clementino_Inv1059-1064-106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42" b="-9542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 err="1" smtClean="0"/>
              <a:t>Laocoon</a:t>
            </a:r>
            <a:r>
              <a:rPr lang="en-US" sz="1600" dirty="0" smtClean="0"/>
              <a:t> pose … or recollection of Van </a:t>
            </a:r>
            <a:r>
              <a:rPr lang="en-US" sz="1600" dirty="0" err="1" smtClean="0"/>
              <a:t>Mieris</a:t>
            </a:r>
            <a:r>
              <a:rPr lang="en-US" sz="1600" dirty="0" smtClean="0"/>
              <a:t>’ Susannah (or both?)?</a:t>
            </a:r>
            <a:endParaRPr lang="en-US" sz="1600" dirty="0"/>
          </a:p>
        </p:txBody>
      </p:sp>
      <p:pic>
        <p:nvPicPr>
          <p:cNvPr id="3" name="Picture 2" descr="fruitcellar Laoco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9629"/>
            <a:ext cx="3514612" cy="198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60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GUS VAN SANT</a:t>
            </a:r>
            <a:br>
              <a:rPr lang="en-US" dirty="0" smtClean="0"/>
            </a:br>
            <a:r>
              <a:rPr lang="en-US" dirty="0" err="1" smtClean="0"/>
              <a:t>Parlour</a:t>
            </a:r>
            <a:r>
              <a:rPr lang="en-US" dirty="0" smtClean="0"/>
              <a:t> minus 1</a:t>
            </a:r>
            <a:br>
              <a:rPr lang="en-US" dirty="0" smtClean="0"/>
            </a:br>
            <a:r>
              <a:rPr lang="en-US" dirty="0" smtClean="0"/>
              <a:t>00.35.16.21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there is a painting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08657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GUS VAN SANT</a:t>
            </a:r>
            <a:br>
              <a:rPr lang="en-US" dirty="0" smtClean="0"/>
            </a:br>
            <a:r>
              <a:rPr lang="en-US" dirty="0" err="1" smtClean="0"/>
              <a:t>Parlour</a:t>
            </a:r>
            <a:r>
              <a:rPr lang="en-US" dirty="0" smtClean="0"/>
              <a:t> 1</a:t>
            </a:r>
            <a:br>
              <a:rPr lang="en-US" dirty="0" smtClean="0"/>
            </a:br>
            <a:r>
              <a:rPr lang="en-US" dirty="0" smtClean="0"/>
              <a:t>00.35.16.21</a:t>
            </a:r>
            <a:endParaRPr lang="en-US" dirty="0"/>
          </a:p>
        </p:txBody>
      </p:sp>
      <p:pic>
        <p:nvPicPr>
          <p:cNvPr id="2" name="Content Placeholder 1" descr="h2_37.16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81" b="-20681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/>
              <a:t>Peter Paul Rubens, "Venus and Adonis," mid- or late 1630s, Metropolitan Museum of Art, inv. 37.162, Gift of Harry Payne Bingham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06525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GUS VAN SANT</a:t>
            </a:r>
            <a:br>
              <a:rPr lang="en-US" dirty="0" smtClean="0"/>
            </a:br>
            <a:r>
              <a:rPr lang="en-US" dirty="0" err="1" smtClean="0"/>
              <a:t>Parlour</a:t>
            </a:r>
            <a:r>
              <a:rPr lang="en-US" dirty="0" smtClean="0"/>
              <a:t> 3</a:t>
            </a:r>
            <a:br>
              <a:rPr lang="en-US" dirty="0" smtClean="0"/>
            </a:br>
            <a:r>
              <a:rPr lang="en-US" dirty="0" smtClean="0"/>
              <a:t>00.35.16.21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nude female kneeling bather shown ¼ from rear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61081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GUS VAN SANT</a:t>
            </a:r>
            <a:br>
              <a:rPr lang="en-US" dirty="0" smtClean="0"/>
            </a:br>
            <a:r>
              <a:rPr lang="en-US" dirty="0" err="1" smtClean="0"/>
              <a:t>Parlour</a:t>
            </a:r>
            <a:r>
              <a:rPr lang="en-US" dirty="0" smtClean="0"/>
              <a:t> 5</a:t>
            </a:r>
            <a:br>
              <a:rPr lang="en-US" dirty="0" smtClean="0"/>
            </a:br>
            <a:r>
              <a:rPr lang="en-US" dirty="0" smtClean="0"/>
              <a:t>00.37.19</a:t>
            </a:r>
            <a:endParaRPr lang="en-US" dirty="0"/>
          </a:p>
        </p:txBody>
      </p:sp>
      <p:pic>
        <p:nvPicPr>
          <p:cNvPr id="2" name="Content Placeholder 1" descr="Jean-Honoré_Fragonard_00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039" b="-23039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/>
              <a:t>Jean-</a:t>
            </a:r>
            <a:r>
              <a:rPr lang="en-US" sz="1600" dirty="0" err="1"/>
              <a:t>Honoré</a:t>
            </a:r>
            <a:r>
              <a:rPr lang="en-US" sz="1600" dirty="0"/>
              <a:t> Fragonard, </a:t>
            </a:r>
            <a:r>
              <a:rPr lang="en-US" sz="1600" i="1" dirty="0"/>
              <a:t>Le </a:t>
            </a:r>
            <a:r>
              <a:rPr lang="en-US" sz="1600" i="1" dirty="0" err="1"/>
              <a:t>Verrou</a:t>
            </a:r>
            <a:r>
              <a:rPr lang="en-US" sz="1600" i="1" dirty="0"/>
              <a:t> (The Bolt)</a:t>
            </a:r>
            <a:r>
              <a:rPr lang="en-US" sz="1600" dirty="0"/>
              <a:t>, ca. 1777, </a:t>
            </a:r>
            <a:r>
              <a:rPr lang="en-US" sz="1600" dirty="0" err="1"/>
              <a:t>Musée</a:t>
            </a:r>
            <a:r>
              <a:rPr lang="en-US" sz="1600" dirty="0"/>
              <a:t> du Louvre, R.F. 1974-2.</a:t>
            </a:r>
            <a:r>
              <a:rPr lang="en-US" sz="1600" dirty="0" smtClean="0"/>
              <a:t> </a:t>
            </a:r>
          </a:p>
          <a:p>
            <a:endParaRPr lang="en-US" sz="1600" dirty="0"/>
          </a:p>
          <a:p>
            <a:r>
              <a:rPr lang="en-US" sz="1600" dirty="0" smtClean="0"/>
              <a:t>Van </a:t>
            </a:r>
            <a:r>
              <a:rPr lang="en-US" sz="1600" dirty="0" err="1" smtClean="0"/>
              <a:t>Sant</a:t>
            </a:r>
            <a:r>
              <a:rPr lang="en-US" sz="1600" dirty="0" smtClean="0"/>
              <a:t> crops it so that it is an upright rectangle, but he loses most of the erotic imagery at left.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52393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GUS VAN SANT</a:t>
            </a:r>
            <a:br>
              <a:rPr lang="en-US" dirty="0" smtClean="0"/>
            </a:br>
            <a:r>
              <a:rPr lang="en-US" dirty="0" err="1" smtClean="0"/>
              <a:t>Parlour</a:t>
            </a:r>
            <a:r>
              <a:rPr lang="en-US" dirty="0" smtClean="0"/>
              <a:t> 6</a:t>
            </a:r>
            <a:br>
              <a:rPr lang="en-US" dirty="0" smtClean="0"/>
            </a:br>
            <a:r>
              <a:rPr lang="en-US" dirty="0" smtClean="0"/>
              <a:t>00.35.16.21</a:t>
            </a:r>
            <a:endParaRPr lang="en-US" dirty="0"/>
          </a:p>
        </p:txBody>
      </p:sp>
      <p:pic>
        <p:nvPicPr>
          <p:cNvPr id="2" name="Content Placeholder 1" descr="Titian_Venus_Mirror_(furs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8" r="-2358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/>
              <a:t>Titian, Venus with a Mirror, c. 1555; National Gallery of Art, Andrew W. Mellon Collection 1937.1.34</a:t>
            </a:r>
            <a:r>
              <a:rPr lang="en-US" sz="1600" dirty="0" smtClean="0"/>
              <a:t> </a:t>
            </a:r>
          </a:p>
          <a:p>
            <a:endParaRPr lang="en-US" sz="1600" dirty="0"/>
          </a:p>
          <a:p>
            <a:r>
              <a:rPr lang="en-US" sz="1600" dirty="0" smtClean="0"/>
              <a:t>Van </a:t>
            </a:r>
            <a:r>
              <a:rPr lang="en-US" sz="1600" dirty="0" err="1" smtClean="0"/>
              <a:t>Sant</a:t>
            </a:r>
            <a:r>
              <a:rPr lang="en-US" sz="1600" dirty="0" smtClean="0"/>
              <a:t> copies Hitchcock’s usage.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6736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Parlour</a:t>
            </a:r>
            <a:r>
              <a:rPr lang="en-US" dirty="0" smtClean="0"/>
              <a:t> 3</a:t>
            </a:r>
            <a:br>
              <a:rPr lang="en-US" dirty="0" smtClean="0"/>
            </a:br>
            <a:r>
              <a:rPr lang="en-US" sz="1600" b="0" dirty="0">
                <a:solidFill>
                  <a:srgbClr val="000000"/>
                </a:solidFill>
                <a:ea typeface="Calibri"/>
                <a:cs typeface="Calibri"/>
              </a:rPr>
              <a:t>00.35.16.21 00.35.19.00.   00.35.20.05 at 00.35.19.13 Marion is framed by </a:t>
            </a:r>
            <a:r>
              <a:rPr lang="en-US" sz="1600" b="0" dirty="0" err="1">
                <a:solidFill>
                  <a:srgbClr val="000000"/>
                </a:solidFill>
                <a:ea typeface="Calibri"/>
                <a:cs typeface="Calibri"/>
              </a:rPr>
              <a:t>rokeby</a:t>
            </a:r>
            <a:r>
              <a:rPr lang="en-US" sz="1600" b="0" dirty="0">
                <a:solidFill>
                  <a:srgbClr val="000000"/>
                </a:solidFill>
                <a:ea typeface="Calibri"/>
                <a:cs typeface="Calibri"/>
              </a:rPr>
              <a:t> Venus and this</a:t>
            </a:r>
            <a:endParaRPr lang="en-US" dirty="0"/>
          </a:p>
        </p:txBody>
      </p:sp>
      <p:pic>
        <p:nvPicPr>
          <p:cNvPr id="2" name="Content Placeholder 1" descr="Parlour12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00" r="-10500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landscape with ruined arch</a:t>
            </a:r>
            <a:endParaRPr lang="en-US" sz="1600" dirty="0"/>
          </a:p>
        </p:txBody>
      </p:sp>
      <p:pic>
        <p:nvPicPr>
          <p:cNvPr id="7" name="Picture 6" descr="Parlour123_2nd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6052"/>
            <a:ext cx="3603735" cy="2654522"/>
          </a:xfrm>
          <a:prstGeom prst="rect">
            <a:avLst/>
          </a:prstGeom>
        </p:spPr>
      </p:pic>
      <p:pic>
        <p:nvPicPr>
          <p:cNvPr id="8" name="Picture 7" descr="Parlour 1 2 3ADJUST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573"/>
            <a:ext cx="3144158" cy="176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532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GUS VAN SANT</a:t>
            </a:r>
            <a:br>
              <a:rPr lang="en-US" dirty="0" smtClean="0"/>
            </a:br>
            <a:r>
              <a:rPr lang="en-US" dirty="0" err="1" smtClean="0"/>
              <a:t>Parlour</a:t>
            </a:r>
            <a:r>
              <a:rPr lang="en-US" dirty="0" smtClean="0"/>
              <a:t> 7</a:t>
            </a:r>
            <a:br>
              <a:rPr lang="en-US" dirty="0" smtClean="0"/>
            </a:br>
            <a:r>
              <a:rPr lang="en-US" dirty="0" smtClean="0"/>
              <a:t>00.35.16.21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/>
              <a:t>rectangular ascension of the blessed virgin in a blue </a:t>
            </a:r>
            <a:r>
              <a:rPr lang="en-US" sz="1600" dirty="0" smtClean="0"/>
              <a:t>dress</a:t>
            </a:r>
          </a:p>
          <a:p>
            <a:endParaRPr lang="en-US" sz="1600" dirty="0"/>
          </a:p>
          <a:p>
            <a:r>
              <a:rPr lang="en-US" sz="1600" dirty="0" smtClean="0"/>
              <a:t>Van </a:t>
            </a:r>
            <a:r>
              <a:rPr lang="en-US" sz="1600" dirty="0" err="1" smtClean="0"/>
              <a:t>Sant</a:t>
            </a:r>
            <a:r>
              <a:rPr lang="en-US" sz="1600" dirty="0" smtClean="0"/>
              <a:t> positions Norman beneath this for his </a:t>
            </a:r>
            <a:r>
              <a:rPr lang="en-US" sz="1600" dirty="0" err="1" smtClean="0"/>
              <a:t>phonecall</a:t>
            </a:r>
            <a:r>
              <a:rPr lang="en-US" sz="1600" dirty="0" smtClean="0"/>
              <a:t> with Al Chambers.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3425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GUS VAN SANT</a:t>
            </a:r>
            <a:br>
              <a:rPr lang="en-US" dirty="0" smtClean="0"/>
            </a:br>
            <a:r>
              <a:rPr lang="en-US" dirty="0" err="1" smtClean="0"/>
              <a:t>Parlour</a:t>
            </a:r>
            <a:r>
              <a:rPr lang="en-US" dirty="0" smtClean="0"/>
              <a:t> 8</a:t>
            </a:r>
            <a:br>
              <a:rPr lang="en-US" dirty="0" smtClean="0"/>
            </a:br>
            <a:r>
              <a:rPr lang="en-US" dirty="0" smtClean="0"/>
              <a:t>00.35.16.21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never really appears in light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46098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GUS VAN SANT</a:t>
            </a:r>
            <a:br>
              <a:rPr lang="en-US" dirty="0" smtClean="0"/>
            </a:br>
            <a:r>
              <a:rPr lang="en-US" dirty="0" err="1" smtClean="0"/>
              <a:t>Parlour</a:t>
            </a:r>
            <a:r>
              <a:rPr lang="en-US" dirty="0" smtClean="0"/>
              <a:t> 9</a:t>
            </a:r>
            <a:br>
              <a:rPr lang="en-US" dirty="0" smtClean="0"/>
            </a:br>
            <a:r>
              <a:rPr lang="en-US" dirty="0" smtClean="0"/>
              <a:t>1.32.12</a:t>
            </a:r>
            <a:endParaRPr lang="en-US" dirty="0"/>
          </a:p>
        </p:txBody>
      </p:sp>
      <p:pic>
        <p:nvPicPr>
          <p:cNvPr id="2" name="Content Placeholder 1" descr="Tizian_0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68" b="-30868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Titian, “</a:t>
            </a:r>
            <a:r>
              <a:rPr lang="en-US" sz="1600" dirty="0" err="1" smtClean="0"/>
              <a:t>Dana</a:t>
            </a:r>
            <a:r>
              <a:rPr lang="en-US" sz="1600" dirty="0" err="1" smtClean="0"/>
              <a:t>ë</a:t>
            </a:r>
            <a:r>
              <a:rPr lang="en-US" sz="1600" dirty="0" smtClean="0"/>
              <a:t> Receiving the Golden Rain,” 1553-1554, </a:t>
            </a:r>
            <a:r>
              <a:rPr lang="en-US" sz="1600" dirty="0" err="1" smtClean="0"/>
              <a:t>Museo</a:t>
            </a:r>
            <a:r>
              <a:rPr lang="en-US" sz="1600" dirty="0" smtClean="0"/>
              <a:t> del Prado, Madrid. </a:t>
            </a:r>
          </a:p>
          <a:p>
            <a:r>
              <a:rPr lang="en-US" sz="1600" dirty="0" smtClean="0"/>
              <a:t>(Three other versions exist. This seems clearly the one chosen in Van </a:t>
            </a:r>
            <a:r>
              <a:rPr lang="en-US" sz="1600" dirty="0" err="1" smtClean="0"/>
              <a:t>Sant</a:t>
            </a:r>
            <a:r>
              <a:rPr lang="en-US" sz="1600" dirty="0" smtClean="0"/>
              <a:t> set.)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462204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GUS VAN SANT</a:t>
            </a:r>
            <a:br>
              <a:rPr lang="en-US" dirty="0" smtClean="0"/>
            </a:br>
            <a:r>
              <a:rPr lang="en-US" dirty="0" err="1" smtClean="0"/>
              <a:t>Parlour</a:t>
            </a:r>
            <a:r>
              <a:rPr lang="en-US" dirty="0" smtClean="0"/>
              <a:t> 10</a:t>
            </a:r>
            <a:br>
              <a:rPr lang="en-US" dirty="0" smtClean="0"/>
            </a:br>
            <a:r>
              <a:rPr lang="en-US" dirty="0" smtClean="0"/>
              <a:t>1.11.53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 lnSpcReduction="10000"/>
          </a:bodyPr>
          <a:lstStyle/>
          <a:p>
            <a:r>
              <a:rPr lang="en-US" sz="1600" dirty="0" smtClean="0"/>
              <a:t>Peter Paul Rubens, “The Rape of the Daughters of  Leucippus,” 1616-1618, </a:t>
            </a:r>
            <a:r>
              <a:rPr lang="en-US" sz="1600" dirty="0" err="1" smtClean="0"/>
              <a:t>Alte</a:t>
            </a:r>
            <a:r>
              <a:rPr lang="en-US" sz="1600" dirty="0" smtClean="0"/>
              <a:t> </a:t>
            </a:r>
            <a:r>
              <a:rPr lang="en-US" sz="1600" dirty="0" err="1" smtClean="0"/>
              <a:t>Pinakothek</a:t>
            </a:r>
            <a:r>
              <a:rPr lang="en-US" sz="1600" dirty="0" smtClean="0"/>
              <a:t>, Munich, inv. 321.</a:t>
            </a:r>
          </a:p>
          <a:p>
            <a:endParaRPr lang="en-US" sz="1600" dirty="0"/>
          </a:p>
          <a:p>
            <a:r>
              <a:rPr lang="en-US" sz="1600" dirty="0" smtClean="0"/>
              <a:t>Van </a:t>
            </a:r>
            <a:r>
              <a:rPr lang="en-US" sz="1600" dirty="0" err="1" smtClean="0"/>
              <a:t>Sant</a:t>
            </a:r>
            <a:r>
              <a:rPr lang="en-US" sz="1600" dirty="0" smtClean="0"/>
              <a:t> overtly illuminates this painting as </a:t>
            </a:r>
            <a:r>
              <a:rPr lang="en-US" sz="1600" dirty="0" err="1" smtClean="0"/>
              <a:t>Arbogast</a:t>
            </a:r>
            <a:r>
              <a:rPr lang="en-US" sz="1600" dirty="0" smtClean="0"/>
              <a:t> enters the darkened </a:t>
            </a:r>
            <a:r>
              <a:rPr lang="en-US" sz="1600" dirty="0" err="1" smtClean="0"/>
              <a:t>parlour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5" name="Content Placeholder 4" descr="Peter_Paul_Rubens_&amp;_Jan_Wildens_-_De_verkrachting_van_de_Dochters_van_Leucippu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34" b="-32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20815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GUS VAN SANT</a:t>
            </a:r>
            <a:br>
              <a:rPr lang="en-US" dirty="0" smtClean="0"/>
            </a:br>
            <a:r>
              <a:rPr lang="en-US" dirty="0" smtClean="0"/>
              <a:t>Chambers House, NO mantle mini</a:t>
            </a:r>
            <a:br>
              <a:rPr lang="en-US" dirty="0" smtClean="0"/>
            </a:br>
            <a:r>
              <a:rPr lang="en-US" dirty="0" smtClean="0"/>
              <a:t>00.35.16.21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a framed last supper appears in rear of Lila and Sam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757883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GUS VAN SANT</a:t>
            </a:r>
            <a:br>
              <a:rPr lang="en-US" dirty="0" smtClean="0"/>
            </a:br>
            <a:r>
              <a:rPr lang="en-US" dirty="0" smtClean="0"/>
              <a:t>Bates Home, Eros statuette</a:t>
            </a:r>
            <a:br>
              <a:rPr lang="en-US" dirty="0" smtClean="0"/>
            </a:br>
            <a:r>
              <a:rPr lang="en-US" dirty="0" smtClean="0"/>
              <a:t>00.35.16.21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“Houdon” is reused</a:t>
            </a:r>
            <a:endParaRPr lang="en-US" sz="1600" dirty="0"/>
          </a:p>
        </p:txBody>
      </p:sp>
      <p:pic>
        <p:nvPicPr>
          <p:cNvPr id="7" name="Content Placeholder 2" descr="ErosHoud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42" r="-148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0654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82841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GUS VAN SANT</a:t>
            </a:r>
            <a:br>
              <a:rPr lang="en-US" dirty="0" smtClean="0"/>
            </a:br>
            <a:r>
              <a:rPr lang="en-US" dirty="0" smtClean="0"/>
              <a:t>Bates staircase</a:t>
            </a:r>
            <a:br>
              <a:rPr lang="en-US" dirty="0" smtClean="0"/>
            </a:br>
            <a:r>
              <a:rPr lang="en-US" dirty="0" err="1" smtClean="0"/>
              <a:t>stilllife</a:t>
            </a:r>
            <a:r>
              <a:rPr lang="en-US" dirty="0" smtClean="0"/>
              <a:t> with flowers and grapes</a:t>
            </a:r>
            <a:br>
              <a:rPr lang="en-US" dirty="0" smtClean="0"/>
            </a:br>
            <a:r>
              <a:rPr lang="en-US" dirty="0" smtClean="0"/>
              <a:t>1.21.02; </a:t>
            </a:r>
            <a:r>
              <a:rPr lang="en-US" u="sng" dirty="0" smtClean="0"/>
              <a:t>1.29.36</a:t>
            </a:r>
            <a:endParaRPr lang="en-US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2008214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an oval still-life of flowers (to the left is another menagerie)</a:t>
            </a:r>
          </a:p>
          <a:p>
            <a:r>
              <a:rPr lang="en-US" sz="1600" dirty="0" smtClean="0"/>
              <a:t>Later shot is better, because it shows Lila entering the bedroom and has more color. Petunias, roses, peaches, white grapes in an oval frame.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76008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GUS VAN SANT</a:t>
            </a:r>
            <a:br>
              <a:rPr lang="en-US" dirty="0" smtClean="0"/>
            </a:br>
            <a:r>
              <a:rPr lang="en-US" dirty="0" err="1" smtClean="0"/>
              <a:t>Mrs</a:t>
            </a:r>
            <a:r>
              <a:rPr lang="en-US" dirty="0" smtClean="0"/>
              <a:t> Bates Bedroom</a:t>
            </a:r>
            <a:br>
              <a:rPr lang="en-US" dirty="0" smtClean="0"/>
            </a:br>
            <a:r>
              <a:rPr lang="en-US" dirty="0" smtClean="0"/>
              <a:t>00.35.16.21</a:t>
            </a:r>
            <a:endParaRPr lang="en-US" dirty="0"/>
          </a:p>
        </p:txBody>
      </p:sp>
      <p:pic>
        <p:nvPicPr>
          <p:cNvPr id="2" name="Content Placeholder 1" descr="51giamb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086" r="-54086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 lnSpcReduction="10000"/>
          </a:bodyPr>
          <a:lstStyle/>
          <a:p>
            <a:r>
              <a:rPr lang="en-US" sz="1600" dirty="0" smtClean="0"/>
              <a:t>Copy of </a:t>
            </a:r>
            <a:r>
              <a:rPr lang="en-US" sz="1600" dirty="0" err="1" smtClean="0"/>
              <a:t>Giambologna’s</a:t>
            </a:r>
            <a:r>
              <a:rPr lang="en-US" sz="1600" dirty="0" smtClean="0"/>
              <a:t> Mercury substitutes for </a:t>
            </a:r>
            <a:r>
              <a:rPr lang="en-US" sz="1600" dirty="0" err="1" smtClean="0"/>
              <a:t>Verlet</a:t>
            </a:r>
            <a:r>
              <a:rPr lang="en-US" sz="1600" dirty="0" smtClean="0"/>
              <a:t>.</a:t>
            </a:r>
          </a:p>
          <a:p>
            <a:endParaRPr lang="en-US" sz="1600" dirty="0"/>
          </a:p>
          <a:p>
            <a:r>
              <a:rPr lang="en-US" sz="1600" dirty="0" smtClean="0"/>
              <a:t>Van </a:t>
            </a:r>
            <a:r>
              <a:rPr lang="en-US" sz="1600" dirty="0" err="1" smtClean="0"/>
              <a:t>Sant’s</a:t>
            </a:r>
            <a:r>
              <a:rPr lang="en-US" sz="1600" dirty="0" smtClean="0"/>
              <a:t> use of Mercury (i.e. Hermes </a:t>
            </a:r>
            <a:r>
              <a:rPr lang="en-US" sz="1600" dirty="0" err="1" smtClean="0"/>
              <a:t>Psychopompos</a:t>
            </a:r>
            <a:r>
              <a:rPr lang="en-US" sz="1600" dirty="0" smtClean="0"/>
              <a:t>) could show some very sophisticated response to Hitchcock’s use of Orpheus.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07522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GUS VAN SANT</a:t>
            </a:r>
            <a:br>
              <a:rPr lang="en-US" dirty="0" smtClean="0"/>
            </a:br>
            <a:r>
              <a:rPr lang="en-US" dirty="0" err="1" smtClean="0"/>
              <a:t>Fruitcellar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00.35.16.21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no </a:t>
            </a:r>
            <a:r>
              <a:rPr lang="en-US" sz="1600" dirty="0" err="1" smtClean="0"/>
              <a:t>Laocoon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85495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Parlour</a:t>
            </a:r>
            <a:r>
              <a:rPr lang="en-US" dirty="0" smtClean="0"/>
              <a:t> 5</a:t>
            </a:r>
            <a:br>
              <a:rPr lang="en-US" dirty="0" smtClean="0"/>
            </a:br>
            <a:r>
              <a:rPr lang="en-US" dirty="0" smtClean="0"/>
              <a:t>00.35.16.21</a:t>
            </a:r>
            <a:endParaRPr lang="en-US" dirty="0"/>
          </a:p>
        </p:txBody>
      </p:sp>
      <p:pic>
        <p:nvPicPr>
          <p:cNvPr id="2" name="Content Placeholder 1" descr="SusannaVanMier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5" b="-755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b="0" i="0" dirty="0" smtClean="0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Willem Van </a:t>
            </a:r>
            <a:r>
              <a:rPr lang="en-US" sz="1600" b="0" i="0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Mieris</a:t>
            </a:r>
            <a:r>
              <a:rPr lang="en-US" sz="1600" b="0" i="0" dirty="0" smtClean="0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 “Suzanne et les </a:t>
            </a:r>
            <a:r>
              <a:rPr lang="en-US" sz="1600" b="0" i="0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Viellards</a:t>
            </a:r>
            <a:r>
              <a:rPr lang="en-US" sz="1600" b="0" i="0" dirty="0" smtClean="0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” (1731) (var. attributed to </a:t>
            </a:r>
            <a:r>
              <a:rPr lang="en-US" sz="1600" b="0" i="0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Frans</a:t>
            </a:r>
            <a:r>
              <a:rPr lang="en-US" sz="1600" b="0" i="0" dirty="0" smtClean="0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 Van </a:t>
            </a:r>
            <a:r>
              <a:rPr lang="en-US" sz="1600" b="0" i="0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Mieris</a:t>
            </a:r>
            <a:r>
              <a:rPr lang="en-US" sz="1600" b="0" i="0" dirty="0" smtClean="0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 the Elder) Perpignan, </a:t>
            </a:r>
            <a:r>
              <a:rPr lang="en-US" sz="1600" b="0" i="0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Musée</a:t>
            </a:r>
            <a:r>
              <a:rPr lang="en-US" sz="1600" b="0" i="0" dirty="0" smtClean="0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1600" b="0" i="0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Hyacinthe</a:t>
            </a:r>
            <a:r>
              <a:rPr lang="en-US" sz="1600" b="0" i="0" dirty="0" smtClean="0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1600" b="0" i="0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Rigaud</a:t>
            </a:r>
            <a:r>
              <a:rPr lang="en-US" sz="1600" b="0" i="0" dirty="0" smtClean="0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 (stolen 1972); cf. </a:t>
            </a:r>
            <a:r>
              <a:rPr lang="en-US" sz="1600" b="0" i="0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Musées</a:t>
            </a:r>
            <a:r>
              <a:rPr lang="en-US" sz="1600" b="0" i="0" dirty="0" smtClean="0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1600" b="0" i="0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Nationaux</a:t>
            </a:r>
            <a:r>
              <a:rPr lang="en-US" sz="1600" b="0" i="0" dirty="0" smtClean="0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1600" b="0" i="0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Récupération</a:t>
            </a:r>
            <a:r>
              <a:rPr lang="en-US" sz="1600" b="0" i="0" dirty="0" smtClean="0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 MNR 552.</a:t>
            </a:r>
            <a:endParaRPr lang="en-US" sz="1600" dirty="0"/>
          </a:p>
        </p:txBody>
      </p:sp>
      <p:pic>
        <p:nvPicPr>
          <p:cNvPr id="3" name="Picture 2" descr="ThisPictureHasGreatSignificanc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02" y="3330254"/>
            <a:ext cx="3456048" cy="188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62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Parlour</a:t>
            </a:r>
            <a:r>
              <a:rPr lang="en-US" dirty="0" smtClean="0"/>
              <a:t> 6</a:t>
            </a:r>
            <a:br>
              <a:rPr lang="en-US" dirty="0" smtClean="0"/>
            </a:br>
            <a:r>
              <a:rPr lang="en-US" dirty="0" smtClean="0"/>
              <a:t>00.35.16.21</a:t>
            </a:r>
            <a:endParaRPr lang="en-US" dirty="0"/>
          </a:p>
        </p:txBody>
      </p:sp>
      <p:pic>
        <p:nvPicPr>
          <p:cNvPr id="2" name="Content Placeholder 1" descr="Titian_Venus_Mirror_(furs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8" r="-2358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b="0" i="0" dirty="0" smtClean="0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Titian, Venus with a Mirror, c. 1555; National Gallery of Art, Andrew W. Mellon Collection 1937.1.34</a:t>
            </a:r>
            <a:endParaRPr lang="en-US" sz="1600" dirty="0"/>
          </a:p>
        </p:txBody>
      </p:sp>
      <p:pic>
        <p:nvPicPr>
          <p:cNvPr id="3" name="Picture 2" descr="03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3657"/>
            <a:ext cx="3624587" cy="204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82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Parlour</a:t>
            </a:r>
            <a:r>
              <a:rPr lang="en-US" dirty="0" smtClean="0"/>
              <a:t> 7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Content Placeholder 6" descr="AssumptionDETAIL_BluRayAdjuste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2" b="8152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oval framed ascension of the </a:t>
            </a:r>
            <a:r>
              <a:rPr lang="en-US" sz="1600" dirty="0"/>
              <a:t>B</a:t>
            </a:r>
            <a:r>
              <a:rPr lang="en-US" sz="1600" dirty="0" smtClean="0"/>
              <a:t>lessed Virgin</a:t>
            </a:r>
            <a:endParaRPr lang="en-US" sz="1600" dirty="0"/>
          </a:p>
        </p:txBody>
      </p:sp>
      <p:pic>
        <p:nvPicPr>
          <p:cNvPr id="3" name="Picture 2" descr="Assumption_BluRayAdjust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6" y="3113400"/>
            <a:ext cx="3252577" cy="203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13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Parlour</a:t>
            </a:r>
            <a:r>
              <a:rPr lang="en-US" dirty="0" smtClean="0"/>
              <a:t> 8</a:t>
            </a:r>
            <a:br>
              <a:rPr lang="en-US" dirty="0" smtClean="0"/>
            </a:br>
            <a:r>
              <a:rPr lang="en-US" b="0" dirty="0">
                <a:solidFill>
                  <a:srgbClr val="000000"/>
                </a:solidFill>
                <a:ea typeface="Calibri"/>
                <a:cs typeface="Calibri"/>
              </a:rPr>
              <a:t>00.44.06.03.  01.25.09.23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000000"/>
                </a:solidFill>
                <a:ea typeface="Calibri"/>
                <a:cs typeface="Calibri"/>
              </a:rPr>
              <a:t>Sure looks like a Susannah, indeed much like </a:t>
            </a:r>
            <a:r>
              <a:rPr lang="en-US" sz="1600" dirty="0" err="1">
                <a:solidFill>
                  <a:srgbClr val="000000"/>
                </a:solidFill>
                <a:ea typeface="Calibri"/>
                <a:cs typeface="Calibri"/>
              </a:rPr>
              <a:t>Pompeo</a:t>
            </a:r>
            <a:r>
              <a:rPr lang="en-US" sz="16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Calibri"/>
                <a:cs typeface="Calibri"/>
              </a:rPr>
              <a:t>Batoni's</a:t>
            </a:r>
            <a:endParaRPr lang="en-US" sz="1600" dirty="0"/>
          </a:p>
        </p:txBody>
      </p:sp>
      <p:pic>
        <p:nvPicPr>
          <p:cNvPr id="2" name="Picture 1" descr="Parlour8.2_BluRayAdjus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2838"/>
            <a:ext cx="6121474" cy="382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85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Parlour</a:t>
            </a:r>
            <a:r>
              <a:rPr lang="en-US" dirty="0" smtClean="0"/>
              <a:t> 9</a:t>
            </a:r>
            <a:br>
              <a:rPr lang="en-US" dirty="0" smtClean="0"/>
            </a:br>
            <a:r>
              <a:rPr lang="en-US" b="0" dirty="0">
                <a:solidFill>
                  <a:srgbClr val="000000"/>
                </a:solidFill>
                <a:ea typeface="Calibri"/>
                <a:cs typeface="Calibri"/>
              </a:rPr>
              <a:t>1.15.38.10</a:t>
            </a:r>
            <a:endParaRPr lang="en-US" dirty="0"/>
          </a:p>
        </p:txBody>
      </p:sp>
      <p:pic>
        <p:nvPicPr>
          <p:cNvPr id="2" name="Content Placeholder 1" descr="Master_Of_The_Fontainebleau_School_-_Mythological_Allegory_-_WGA1453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50" r="-9750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Fontainebleau School, </a:t>
            </a:r>
            <a:r>
              <a:rPr lang="en-US" sz="1600" i="1" dirty="0"/>
              <a:t>Mythological Allegory</a:t>
            </a:r>
            <a:r>
              <a:rPr lang="en-US" sz="1600" dirty="0"/>
              <a:t>, ca. 1580, </a:t>
            </a:r>
            <a:r>
              <a:rPr lang="en-US" sz="1600" dirty="0" err="1"/>
              <a:t>Museé</a:t>
            </a:r>
            <a:r>
              <a:rPr lang="en-US" sz="1600" dirty="0"/>
              <a:t> du Louvre, R.F. 1946-22.</a:t>
            </a:r>
            <a:r>
              <a:rPr lang="en-US" sz="1600" dirty="0" smtClean="0"/>
              <a:t> </a:t>
            </a:r>
          </a:p>
          <a:p>
            <a:endParaRPr lang="en-US" sz="1600" dirty="0"/>
          </a:p>
          <a:p>
            <a:r>
              <a:rPr lang="en-US" sz="1600" dirty="0" smtClean="0"/>
              <a:t>To the right of the doorway of the </a:t>
            </a:r>
            <a:r>
              <a:rPr lang="en-US" sz="1600" dirty="0" err="1" smtClean="0"/>
              <a:t>Parlour</a:t>
            </a:r>
            <a:r>
              <a:rPr lang="en-US" sz="1600" dirty="0" smtClean="0"/>
              <a:t>. The image shows up quickly when Norman turns off the light and exits.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12008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Reception</a:t>
            </a:r>
            <a:br>
              <a:rPr lang="en-US" dirty="0" smtClean="0"/>
            </a:br>
            <a:r>
              <a:rPr lang="en-US" dirty="0" smtClean="0"/>
              <a:t>00.45.33.23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03456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still life of flowers in a vase</a:t>
            </a:r>
            <a:endParaRPr lang="en-US" sz="1600" dirty="0"/>
          </a:p>
        </p:txBody>
      </p:sp>
      <p:pic>
        <p:nvPicPr>
          <p:cNvPr id="2" name="Picture 1" descr="FloralStilllifeReception_BluRayAdjs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3641"/>
            <a:ext cx="5297054" cy="331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64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2075</TotalTime>
  <Words>881</Words>
  <Application>Microsoft Macintosh PowerPoint</Application>
  <PresentationFormat>On-screen Show (4:3)</PresentationFormat>
  <Paragraphs>88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Parlour minus 1 visible only in trailer</vt:lpstr>
      <vt:lpstr>Parlour 1 00.35.16.21</vt:lpstr>
      <vt:lpstr>Parlour 3 00.35.16.21 00.35.19.00.   00.35.20.05 at 00.35.19.13 Marion is framed by rokeby Venus and this</vt:lpstr>
      <vt:lpstr>Parlour 5 00.35.16.21</vt:lpstr>
      <vt:lpstr>Parlour 6 00.35.16.21</vt:lpstr>
      <vt:lpstr>Parlour 7 </vt:lpstr>
      <vt:lpstr>Parlour 8 00.44.06.03.  01.25.09.23</vt:lpstr>
      <vt:lpstr>Parlour 9 1.15.38.10</vt:lpstr>
      <vt:lpstr>Reception 00.45.33.23</vt:lpstr>
      <vt:lpstr>Bates Entry; Arbogast Witness 00.45.33.23</vt:lpstr>
      <vt:lpstr>Bates Entry; blurry painting 1.25.29.21 but it's always blurred </vt:lpstr>
      <vt:lpstr>Bates Entry; Eros statuette Arbogast, Lila, trailer</vt:lpstr>
      <vt:lpstr>Bates Entry; bronze statuette left 00.45.37.18.  0.45.45.19  Is it different at 1.16.49.10?</vt:lpstr>
      <vt:lpstr>Bates Entry; sculpted minature 00.45.37.18.  00.45.45.19. 0.45.49.16</vt:lpstr>
      <vt:lpstr>Bates Entry left painting 00.45.37.18.  00.45.45.19. 0.45.49.16</vt:lpstr>
      <vt:lpstr>Bates staircase 1.16.52.14,   1.26.00.23,   1.26.04.20, 1.26.05.12, 1.26.06.22, w/ Houdon Cupid 1.36.46.01, also Trailer big clear shot.</vt:lpstr>
      <vt:lpstr>Chambers Home, mantle mini 1.20.35.04</vt:lpstr>
      <vt:lpstr>Chambers Home, stairway bust 1.22.05.20 (6 glimpses)</vt:lpstr>
      <vt:lpstr>Mrs Bates Bedroom, vestibule sculpture 1.36.56.03</vt:lpstr>
      <vt:lpstr>Mrs Bates Bedroom, mantlepiece Eros 1.37.16.00</vt:lpstr>
      <vt:lpstr>Mrs Bates Bedroom trailer only</vt:lpstr>
      <vt:lpstr>Mrs Bates Bedroom 00.35.16.21</vt:lpstr>
      <vt:lpstr>Cabin 10 00.35.16.21</vt:lpstr>
      <vt:lpstr>Fruitcellar Laocoon pose 00.35.16.21</vt:lpstr>
      <vt:lpstr>GUS VAN SANT Parlour minus 1 00.35.16.21</vt:lpstr>
      <vt:lpstr>GUS VAN SANT Parlour 1 00.35.16.21</vt:lpstr>
      <vt:lpstr>GUS VAN SANT Parlour 3 00.35.16.21</vt:lpstr>
      <vt:lpstr>GUS VAN SANT Parlour 5 00.37.19</vt:lpstr>
      <vt:lpstr>GUS VAN SANT Parlour 6 00.35.16.21</vt:lpstr>
      <vt:lpstr>GUS VAN SANT Parlour 7 00.35.16.21</vt:lpstr>
      <vt:lpstr>GUS VAN SANT Parlour 8 00.35.16.21</vt:lpstr>
      <vt:lpstr>GUS VAN SANT Parlour 9 1.32.12</vt:lpstr>
      <vt:lpstr>GUS VAN SANT Parlour 10 1.11.53</vt:lpstr>
      <vt:lpstr>GUS VAN SANT Chambers House, NO mantle mini 00.35.16.21</vt:lpstr>
      <vt:lpstr>GUS VAN SANT Bates Home, Eros statuette 00.35.16.21</vt:lpstr>
      <vt:lpstr>GUS VAN SANT Bates staircase stilllife with flowers and grapes 1.21.02; 1.29.36</vt:lpstr>
      <vt:lpstr>GUS VAN SANT Mrs Bates Bedroom 00.35.16.21</vt:lpstr>
      <vt:lpstr>GUS VAN SANT Fruitcellar 00.35.16.21</vt:lpstr>
    </vt:vector>
  </TitlesOfParts>
  <Company>Brigham Young University, Classics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Parlour minus 1 visible only in trailer</dc:title>
  <dc:creator>Roger Macfarlane</dc:creator>
  <cp:lastModifiedBy>Roger Macfarlane</cp:lastModifiedBy>
  <cp:revision>22</cp:revision>
  <dcterms:created xsi:type="dcterms:W3CDTF">2014-07-02T12:41:36Z</dcterms:created>
  <dcterms:modified xsi:type="dcterms:W3CDTF">2014-07-03T23:16:50Z</dcterms:modified>
</cp:coreProperties>
</file>