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9" r:id="rId4"/>
    <p:sldId id="257" r:id="rId5"/>
    <p:sldId id="258" r:id="rId6"/>
    <p:sldId id="259" r:id="rId7"/>
    <p:sldId id="260" r:id="rId8"/>
    <p:sldId id="261" r:id="rId9"/>
    <p:sldId id="267" r:id="rId10"/>
    <p:sldId id="262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07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9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1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2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7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6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7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9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149A7-07F0-0743-8529-3816C8F5FAB9}" type="datetimeFigureOut">
              <a:rPr lang="en-US" smtClean="0"/>
              <a:t>5/4/15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51EB7-0CD5-EA41-8A3F-EBFE2D60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8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Heracles in Film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86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“One can find even Aristotelian </a:t>
            </a:r>
            <a:r>
              <a:rPr lang="en-US" i="1" dirty="0"/>
              <a:t>catharsis</a:t>
            </a:r>
            <a:r>
              <a:rPr lang="en-US" dirty="0"/>
              <a:t> in watching a man — be it the Lone Ranger, Steve Reeves, or the high-tech action hero of the nineties — who first suffers physical defeat but then uses his </a:t>
            </a:r>
            <a:r>
              <a:rPr lang="en-US" dirty="0" err="1"/>
              <a:t>superby</a:t>
            </a:r>
            <a:r>
              <a:rPr lang="en-US" dirty="0"/>
              <a:t> physical or mental skills to overcome evil and set all in its proper order.” p. 308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26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i="1" dirty="0" err="1"/>
              <a:t>mens</a:t>
            </a:r>
            <a:r>
              <a:rPr lang="en-US" i="1" dirty="0"/>
              <a:t> </a:t>
            </a:r>
            <a:r>
              <a:rPr lang="en-US" i="1" dirty="0" err="1"/>
              <a:t>sana</a:t>
            </a:r>
            <a:r>
              <a:rPr lang="en-US" i="1" dirty="0"/>
              <a:t> in </a:t>
            </a:r>
            <a:r>
              <a:rPr lang="en-US" i="1" dirty="0" err="1"/>
              <a:t>corpore</a:t>
            </a:r>
            <a:r>
              <a:rPr lang="en-US" i="1" dirty="0"/>
              <a:t> </a:t>
            </a:r>
            <a:r>
              <a:rPr lang="en-US" i="1" dirty="0" err="1"/>
              <a:t>sano</a:t>
            </a:r>
            <a:r>
              <a:rPr lang="en-US" dirty="0"/>
              <a:t> — Horace quoted by Solomon</a:t>
            </a:r>
          </a:p>
          <a:p>
            <a:pPr lvl="0"/>
            <a:r>
              <a:rPr lang="en-US" i="1" dirty="0"/>
              <a:t>“stones that no two mortals such as they are today could lift</a:t>
            </a:r>
            <a:r>
              <a:rPr lang="en-US" dirty="0"/>
              <a:t>” — Homer</a:t>
            </a:r>
          </a:p>
          <a:p>
            <a:pPr lvl="0"/>
            <a:r>
              <a:rPr lang="en-US" dirty="0"/>
              <a:t>variants of titles “makes cataloguing these films frustrating today”</a:t>
            </a:r>
          </a:p>
          <a:p>
            <a:pPr lvl="1"/>
            <a:r>
              <a:rPr lang="en-US" dirty="0"/>
              <a:t>cf. 1961 </a:t>
            </a:r>
            <a:r>
              <a:rPr lang="en-US" i="1" dirty="0" err="1"/>
              <a:t>Ercole</a:t>
            </a:r>
            <a:r>
              <a:rPr lang="en-US" i="1" dirty="0"/>
              <a:t> </a:t>
            </a:r>
            <a:r>
              <a:rPr lang="en-US" i="1" dirty="0" err="1"/>
              <a:t>alla</a:t>
            </a:r>
            <a:r>
              <a:rPr lang="en-US" i="1" dirty="0"/>
              <a:t> Conquista di </a:t>
            </a:r>
            <a:r>
              <a:rPr lang="en-US" i="1" dirty="0" err="1"/>
              <a:t>Atlantide</a:t>
            </a:r>
            <a:r>
              <a:rPr lang="en-US" dirty="0"/>
              <a:t> (1961) = </a:t>
            </a:r>
            <a:r>
              <a:rPr lang="en-US" i="1" dirty="0"/>
              <a:t>Hercules and the Conquest of Atlantis</a:t>
            </a:r>
            <a:r>
              <a:rPr lang="en-US" dirty="0"/>
              <a:t> AND </a:t>
            </a:r>
            <a:r>
              <a:rPr lang="en-US" i="1" dirty="0"/>
              <a:t>Hercules Conquers Atlantis</a:t>
            </a:r>
            <a:r>
              <a:rPr lang="en-US" dirty="0"/>
              <a:t> AND </a:t>
            </a:r>
            <a:r>
              <a:rPr lang="en-US" i="1" dirty="0"/>
              <a:t>Hercules and the Captive Women</a:t>
            </a:r>
            <a:r>
              <a:rPr lang="en-US" dirty="0"/>
              <a:t> AND </a:t>
            </a:r>
            <a:r>
              <a:rPr lang="en-US" i="1" dirty="0"/>
              <a:t>Hercules and the Haunted Women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38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“All the musclemen of antiquity were summoned to carry [the] scores of </a:t>
            </a:r>
            <a:r>
              <a:rPr lang="en-US" dirty="0" err="1"/>
              <a:t>barechested</a:t>
            </a:r>
            <a:r>
              <a:rPr lang="en-US" dirty="0"/>
              <a:t> plots in the early 1960s, and it mattered little whom the film was about.”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14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Italian fascination gave way to the rise of the Spaghetti Western, with Sergio Leone’s 1964 </a:t>
            </a:r>
            <a:r>
              <a:rPr lang="en-US" i="1" dirty="0"/>
              <a:t>A Fistful of Dollars</a:t>
            </a:r>
            <a:r>
              <a:rPr lang="en-US" dirty="0"/>
              <a:t>, the film </a:t>
            </a:r>
            <a:r>
              <a:rPr lang="en-US" dirty="0" smtClean="0"/>
              <a:t>which </a:t>
            </a:r>
            <a:r>
              <a:rPr lang="en-US" dirty="0"/>
              <a:t>single-handedly invented the genre.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1990s TV programming featured very popular </a:t>
            </a:r>
            <a:r>
              <a:rPr lang="en-US" i="1" dirty="0"/>
              <a:t>Hercules: the legendary journeys</a:t>
            </a:r>
            <a:r>
              <a:rPr lang="en-US" dirty="0"/>
              <a:t> </a:t>
            </a:r>
            <a:r>
              <a:rPr lang="en-US" dirty="0" smtClean="0"/>
              <a:t>(Kevin </a:t>
            </a:r>
            <a:r>
              <a:rPr lang="en-US" dirty="0" err="1" smtClean="0"/>
              <a:t>Sboro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i="1" dirty="0"/>
              <a:t>300</a:t>
            </a:r>
            <a:r>
              <a:rPr lang="en-US" dirty="0"/>
              <a:t>’s </a:t>
            </a:r>
            <a:r>
              <a:rPr lang="en-US" dirty="0" smtClean="0"/>
              <a:t>star Gerard Butler </a:t>
            </a:r>
            <a:r>
              <a:rPr lang="en-US" dirty="0"/>
              <a:t>may have only 18-inch biceps, but the sword-and-sandal epic began </a:t>
            </a:r>
            <a:r>
              <a:rPr lang="en-US" dirty="0" smtClean="0"/>
              <a:t>again</a:t>
            </a:r>
            <a:r>
              <a:rPr lang="en-US" dirty="0"/>
              <a:t> </a:t>
            </a:r>
            <a:r>
              <a:rPr lang="en-US" dirty="0" smtClean="0"/>
              <a:t>in 2006 (or so….)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75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/>
                <a:cs typeface="Times New Roman"/>
              </a:rPr>
              <a:t>Classical Heracles goes it alone... all the way. Indeed, because </a:t>
            </a:r>
            <a:r>
              <a:rPr lang="en-US" dirty="0" err="1" smtClean="0">
                <a:latin typeface="Times New Roman"/>
                <a:cs typeface="Times New Roman"/>
              </a:rPr>
              <a:t>Eurystheus</a:t>
            </a:r>
            <a:r>
              <a:rPr lang="en-US" dirty="0" smtClean="0">
                <a:latin typeface="Times New Roman"/>
                <a:cs typeface="Times New Roman"/>
              </a:rPr>
              <a:t> determines that two Labors were performed with assistance, the terms of the heroic expiation are upped from 10 tasks to 12. Ratner's </a:t>
            </a:r>
            <a:r>
              <a:rPr lang="en-US" i="1" dirty="0" smtClean="0">
                <a:latin typeface="Times New Roman"/>
                <a:cs typeface="Times New Roman"/>
              </a:rPr>
              <a:t>Hercules</a:t>
            </a:r>
            <a:r>
              <a:rPr lang="en-US" dirty="0" smtClean="0">
                <a:latin typeface="Times New Roman"/>
                <a:cs typeface="Times New Roman"/>
              </a:rPr>
              <a:t> functions by different rules altogether, and his 2014 myth is considerably different.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How do you think Ratner's heroic narrative is improved/hampered by this change in the heroic enterprise?</a:t>
            </a:r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887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9832" y="274638"/>
            <a:ext cx="3246967" cy="190553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Guido Reni, Nessus’ Abduction of </a:t>
            </a:r>
            <a:r>
              <a:rPr lang="en-US" sz="3200" dirty="0" err="1" smtClean="0">
                <a:latin typeface="Times New Roman"/>
                <a:cs typeface="Times New Roman"/>
              </a:rPr>
              <a:t>Deianira</a:t>
            </a:r>
            <a:r>
              <a:rPr lang="en-US" sz="3200" dirty="0" smtClean="0">
                <a:latin typeface="Times New Roman"/>
                <a:cs typeface="Times New Roman"/>
              </a:rPr>
              <a:t>, 1620-21, Louvre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70385" r="-70385"/>
          <a:stretch>
            <a:fillRect/>
          </a:stretch>
        </p:blipFill>
        <p:spPr>
          <a:xfrm>
            <a:off x="-2997827" y="274638"/>
            <a:ext cx="10914158" cy="61261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124" y="2751668"/>
            <a:ext cx="4222043" cy="2374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4778" y="5391834"/>
            <a:ext cx="3513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Clements &amp; </a:t>
            </a:r>
            <a:r>
              <a:rPr lang="en-US" dirty="0" err="1" smtClean="0"/>
              <a:t>Musker</a:t>
            </a:r>
            <a:r>
              <a:rPr lang="en-US" dirty="0" smtClean="0"/>
              <a:t> </a:t>
            </a:r>
            <a:r>
              <a:rPr lang="en-US" i="1" dirty="0" smtClean="0"/>
              <a:t>Hercules 1997;</a:t>
            </a:r>
          </a:p>
          <a:p>
            <a:r>
              <a:rPr lang="en-US" dirty="0" err="1" smtClean="0"/>
              <a:t>Herc</a:t>
            </a:r>
            <a:r>
              <a:rPr lang="en-US" dirty="0" smtClean="0"/>
              <a:t> rescues Meg from Nessus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70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OGCMA </a:t>
            </a:r>
            <a:r>
              <a:rPr lang="en-US" dirty="0" smtClean="0"/>
              <a:t>535 “Heracles and </a:t>
            </a:r>
            <a:r>
              <a:rPr lang="en-US" dirty="0" err="1" smtClean="0"/>
              <a:t>Deianeira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926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“After [the 12</a:t>
            </a:r>
            <a:r>
              <a:rPr lang="en-US" baseline="30000" dirty="0" smtClean="0"/>
              <a:t>th</a:t>
            </a:r>
            <a:r>
              <a:rPr lang="en-US" dirty="0" smtClean="0"/>
              <a:t> labor and] winning the hand of </a:t>
            </a:r>
            <a:r>
              <a:rPr lang="en-US" dirty="0" err="1" smtClean="0"/>
              <a:t>Deianeira</a:t>
            </a:r>
            <a:r>
              <a:rPr lang="en-US" dirty="0" smtClean="0"/>
              <a:t>, Heracles brought her to Tiryns. On the way, they were assisted in crossing the flooded </a:t>
            </a:r>
            <a:r>
              <a:rPr lang="en-US" dirty="0" err="1" smtClean="0"/>
              <a:t>Evenus</a:t>
            </a:r>
            <a:r>
              <a:rPr lang="en-US" dirty="0" smtClean="0"/>
              <a:t> River by the centaur Nessus, who forded it with </a:t>
            </a:r>
            <a:r>
              <a:rPr lang="en-US" dirty="0" err="1" smtClean="0"/>
              <a:t>Deianeira</a:t>
            </a:r>
            <a:r>
              <a:rPr lang="en-US" dirty="0" smtClean="0"/>
              <a:t> on his back. When they reached the shore, the centaur tried to rape her, but Heracles killed him with a poisoned arrow. As he lay dying, Nessus told </a:t>
            </a:r>
            <a:r>
              <a:rPr lang="en-US" dirty="0" err="1" smtClean="0"/>
              <a:t>Deianeira</a:t>
            </a:r>
            <a:r>
              <a:rPr lang="en-US" dirty="0" smtClean="0"/>
              <a:t> to smear some of his blood on a garment, which would win back her husband’s love, if she should ever lose it. This was the ‘shirt of Nessus’ that later caused Heracles’ death.” </a:t>
            </a:r>
          </a:p>
          <a:p>
            <a:r>
              <a:rPr lang="en-US" dirty="0" smtClean="0"/>
              <a:t> </a:t>
            </a:r>
            <a:r>
              <a:rPr lang="en-US" sz="2800" dirty="0" smtClean="0"/>
              <a:t>— cf. Soph. </a:t>
            </a:r>
            <a:r>
              <a:rPr lang="en-US" sz="2800" i="1" dirty="0" err="1" smtClean="0"/>
              <a:t>Trachiniae</a:t>
            </a:r>
            <a:r>
              <a:rPr lang="en-US" sz="2800" dirty="0" smtClean="0"/>
              <a:t>, Ovid </a:t>
            </a:r>
            <a:r>
              <a:rPr lang="en-US" sz="2800" i="1" dirty="0" smtClean="0"/>
              <a:t>Met. </a:t>
            </a:r>
            <a:r>
              <a:rPr lang="en-US" sz="2800" dirty="0" smtClean="0"/>
              <a:t>8.542-9.133, Apollodorus </a:t>
            </a:r>
            <a:r>
              <a:rPr lang="en-US" sz="2800" i="1" dirty="0" smtClean="0"/>
              <a:t>Biblioteca</a:t>
            </a:r>
            <a:r>
              <a:rPr lang="en-US" sz="2800" dirty="0" smtClean="0"/>
              <a:t> 1.8.1-3, 2.7.5-7 and others.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86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J. Solomon, </a:t>
            </a:r>
            <a:r>
              <a:rPr lang="en-US" i="1" dirty="0"/>
              <a:t>The Ancient World in the Cinema</a:t>
            </a:r>
            <a:r>
              <a:rPr lang="en-US" dirty="0"/>
              <a:t>, Rev. and exp. ed. (Yale UP, 2001), chapter 13 “Terpsichore”.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/>
          </a:p>
          <a:p>
            <a:pPr lvl="0"/>
            <a:r>
              <a:rPr lang="en-US" dirty="0"/>
              <a:t>“The crowd cries for quick action, tons of raw beef and quivering muscles on which their lusting eyes can chomp.”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68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1957 </a:t>
            </a:r>
            <a:r>
              <a:rPr lang="en-US" i="1" dirty="0"/>
              <a:t>Hercules </a:t>
            </a:r>
            <a:r>
              <a:rPr lang="en-US" dirty="0" smtClean="0"/>
              <a:t>(</a:t>
            </a:r>
            <a:r>
              <a:rPr lang="en-US" i="1" dirty="0" smtClean="0"/>
              <a:t>Le </a:t>
            </a:r>
            <a:r>
              <a:rPr lang="en-US" i="1" dirty="0" err="1" smtClean="0"/>
              <a:t>Fattiche</a:t>
            </a:r>
            <a:r>
              <a:rPr lang="en-US" i="1" dirty="0" smtClean="0"/>
              <a:t> di </a:t>
            </a:r>
            <a:r>
              <a:rPr lang="en-US" i="1" dirty="0" err="1" smtClean="0"/>
              <a:t>Ercole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smtClean="0"/>
              <a:t>   dir. by P. </a:t>
            </a:r>
            <a:r>
              <a:rPr lang="en-US" dirty="0" err="1" smtClean="0"/>
              <a:t>Francisci</a:t>
            </a:r>
            <a:r>
              <a:rPr lang="en-US" dirty="0" smtClean="0"/>
              <a:t>, starring </a:t>
            </a:r>
            <a:r>
              <a:rPr lang="en-US" dirty="0"/>
              <a:t>Steve Reeves</a:t>
            </a:r>
          </a:p>
          <a:p>
            <a:r>
              <a:rPr lang="en-US" dirty="0"/>
              <a:t>180-ish films in Franco- , Hispano- , </a:t>
            </a:r>
            <a:r>
              <a:rPr lang="en-US" dirty="0" err="1"/>
              <a:t>Teutono</a:t>
            </a:r>
            <a:r>
              <a:rPr lang="en-US" dirty="0"/>
              <a:t>- , American- , Egyptian- , or Yugo-Italian collaborations before 1964!</a:t>
            </a:r>
          </a:p>
          <a:p>
            <a:r>
              <a:rPr lang="en-US" dirty="0"/>
              <a:t>   Calculation includes Goliath, Samson, </a:t>
            </a:r>
            <a:r>
              <a:rPr lang="en-US" dirty="0" err="1"/>
              <a:t>Maciste</a:t>
            </a:r>
            <a:r>
              <a:rPr lang="en-US" dirty="0"/>
              <a:t>, and Hercules films. </a:t>
            </a:r>
            <a:r>
              <a:rPr lang="en-US" u="sng" dirty="0"/>
              <a:t>Muscleman epics</a:t>
            </a:r>
            <a:r>
              <a:rPr lang="en-US" dirty="0"/>
              <a:t>.</a:t>
            </a:r>
          </a:p>
          <a:p>
            <a:r>
              <a:rPr lang="en-US" dirty="0"/>
              <a:t>	Cf. </a:t>
            </a:r>
            <a:r>
              <a:rPr lang="en-US" dirty="0" err="1"/>
              <a:t>Ursus</a:t>
            </a:r>
            <a:r>
              <a:rPr lang="en-US" dirty="0"/>
              <a:t> in </a:t>
            </a:r>
            <a:r>
              <a:rPr lang="en-US" i="1" dirty="0"/>
              <a:t>Quo Vadis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180-ish muscleman epics 1957 - 1964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Hercules Against the Sons of the Sun</a:t>
            </a:r>
            <a:endParaRPr lang="en-US" dirty="0"/>
          </a:p>
          <a:p>
            <a:r>
              <a:rPr lang="en-US" i="1" dirty="0"/>
              <a:t>Hercules in New York </a:t>
            </a:r>
            <a:endParaRPr lang="en-US" dirty="0"/>
          </a:p>
          <a:p>
            <a:r>
              <a:rPr lang="en-US" i="1" dirty="0"/>
              <a:t>Fire Monsters Against the Son of Hercules</a:t>
            </a:r>
            <a:endParaRPr lang="en-US" dirty="0"/>
          </a:p>
          <a:p>
            <a:r>
              <a:rPr lang="en-US" i="1" dirty="0"/>
              <a:t>Hercules and the Moon-Men</a:t>
            </a:r>
            <a:r>
              <a:rPr lang="en-US" dirty="0"/>
              <a:t> (actually a </a:t>
            </a:r>
            <a:r>
              <a:rPr lang="en-US" dirty="0" err="1"/>
              <a:t>Maciste</a:t>
            </a:r>
            <a:r>
              <a:rPr lang="en-US" dirty="0"/>
              <a:t> film morphed by dubbing)</a:t>
            </a:r>
          </a:p>
          <a:p>
            <a:r>
              <a:rPr lang="en-US" i="1" dirty="0"/>
              <a:t>Hercules in the Haunted World</a:t>
            </a:r>
            <a:endParaRPr lang="en-US" dirty="0"/>
          </a:p>
          <a:p>
            <a:r>
              <a:rPr lang="en-US" i="1" dirty="0"/>
              <a:t>Hercules Unchained</a:t>
            </a:r>
            <a:endParaRPr lang="en-US" dirty="0"/>
          </a:p>
          <a:p>
            <a:r>
              <a:rPr lang="en-US" i="1" dirty="0"/>
              <a:t>Ulysses against the Son of Hercules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1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32432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Steve Reeves, Montana native with awesome physique, is the undisputed leader of this ilk. </a:t>
            </a:r>
          </a:p>
          <a:p>
            <a:r>
              <a:rPr lang="en-US" dirty="0"/>
              <a:t>	1940s Mr. World and Mr. Universe; 1957 </a:t>
            </a:r>
            <a:r>
              <a:rPr lang="en-US" i="1" dirty="0"/>
              <a:t>Hercules</a:t>
            </a:r>
            <a:r>
              <a:rPr lang="en-US" dirty="0"/>
              <a:t>, then several others until late 1960s.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600199"/>
            <a:ext cx="3309629" cy="4902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940" y="65103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6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Arnold Schwarzenegger, </a:t>
            </a:r>
            <a:br>
              <a:rPr lang="en-US" dirty="0" smtClean="0"/>
            </a:br>
            <a:r>
              <a:rPr lang="en-US" i="1" dirty="0" smtClean="0"/>
              <a:t>Hercules in New York</a:t>
            </a:r>
            <a:r>
              <a:rPr lang="en-US" dirty="0" smtClean="0"/>
              <a:t>, 1970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13293" b="132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803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 </a:t>
            </a:r>
            <a:r>
              <a:rPr lang="en-US" dirty="0" err="1" smtClean="0"/>
              <a:t>Ferrigno</a:t>
            </a:r>
            <a:r>
              <a:rPr lang="en-US" dirty="0" smtClean="0"/>
              <a:t>, </a:t>
            </a:r>
            <a:r>
              <a:rPr lang="en-US" i="1" dirty="0" smtClean="0"/>
              <a:t>Hercules </a:t>
            </a:r>
            <a:r>
              <a:rPr lang="en-US" dirty="0" smtClean="0"/>
              <a:t>1983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959" b="119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6985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613</Words>
  <Application>Microsoft Macintosh PowerPoint</Application>
  <PresentationFormat>On-screen Show (4:3)</PresentationFormat>
  <Paragraphs>38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Heracles in Film</vt:lpstr>
      <vt:lpstr>Guido Reni, Nessus’ Abduction of Deianira, 1620-21, Louvre</vt:lpstr>
      <vt:lpstr>OGCMA 535 “Heracles and Deianeira”</vt:lpstr>
      <vt:lpstr>PowerPoint Presentation</vt:lpstr>
      <vt:lpstr>PowerPoint Presentation</vt:lpstr>
      <vt:lpstr>180-ish muscleman epics 1957 - 1964</vt:lpstr>
      <vt:lpstr>PowerPoint Presentation</vt:lpstr>
      <vt:lpstr>Arnold Schwarzenegger,  Hercules in New York, 1970</vt:lpstr>
      <vt:lpstr>Lou Ferrigno, Hercules 1983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Brigham Young University, Classics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Heracles in Film</dc:title>
  <dc:creator>Roger Macfarlane</dc:creator>
  <cp:lastModifiedBy>Roger Macfarlane</cp:lastModifiedBy>
  <cp:revision>6</cp:revision>
  <dcterms:created xsi:type="dcterms:W3CDTF">2015-05-04T19:10:30Z</dcterms:created>
  <dcterms:modified xsi:type="dcterms:W3CDTF">2015-05-04T19:52:16Z</dcterms:modified>
</cp:coreProperties>
</file>