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6" r:id="rId2"/>
    <p:sldId id="267" r:id="rId3"/>
    <p:sldId id="274" r:id="rId4"/>
    <p:sldId id="257" r:id="rId5"/>
    <p:sldId id="258" r:id="rId6"/>
    <p:sldId id="260" r:id="rId7"/>
    <p:sldId id="261" r:id="rId8"/>
    <p:sldId id="262" r:id="rId9"/>
    <p:sldId id="264" r:id="rId10"/>
    <p:sldId id="259" r:id="rId11"/>
    <p:sldId id="263" r:id="rId12"/>
    <p:sldId id="265" r:id="rId13"/>
    <p:sldId id="266" r:id="rId14"/>
    <p:sldId id="268" r:id="rId15"/>
    <p:sldId id="269" r:id="rId16"/>
    <p:sldId id="270" r:id="rId17"/>
    <p:sldId id="271" r:id="rId18"/>
    <p:sldId id="273" r:id="rId19"/>
    <p:sldId id="272"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a:srgbClr val="FF2600"/>
    <a:srgbClr val="9411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42"/>
    <p:restoredTop sz="94659"/>
  </p:normalViewPr>
  <p:slideViewPr>
    <p:cSldViewPr snapToGrid="0" snapToObjects="1">
      <p:cViewPr varScale="1">
        <p:scale>
          <a:sx n="57" d="100"/>
          <a:sy n="57" d="100"/>
        </p:scale>
        <p:origin x="176" y="1320"/>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DEBF0-3342-DE4C-92FB-79136F7B9DEC}" type="datetimeFigureOut">
              <a:rPr lang="en-US" smtClean="0"/>
              <a:t>11/4/20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604B9-1D7D-9647-B9DA-FA51B6F5637A}" type="slidenum">
              <a:rPr lang="en-US" smtClean="0"/>
              <a:t>‹#›</a:t>
            </a:fld>
            <a:endParaRPr lang="en-US"/>
          </a:p>
        </p:txBody>
      </p:sp>
    </p:spTree>
    <p:extLst>
      <p:ext uri="{BB962C8B-B14F-4D97-AF65-F5344CB8AC3E}">
        <p14:creationId xmlns:p14="http://schemas.microsoft.com/office/powerpoint/2010/main" val="293659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604B9-1D7D-9647-B9DA-FA51B6F5637A}" type="slidenum">
              <a:rPr lang="en-US" smtClean="0"/>
              <a:t>3</a:t>
            </a:fld>
            <a:endParaRPr lang="en-US"/>
          </a:p>
        </p:txBody>
      </p:sp>
    </p:spTree>
    <p:extLst>
      <p:ext uri="{BB962C8B-B14F-4D97-AF65-F5344CB8AC3E}">
        <p14:creationId xmlns:p14="http://schemas.microsoft.com/office/powerpoint/2010/main" val="47453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9604B9-1D7D-9647-B9DA-FA51B6F5637A}" type="slidenum">
              <a:rPr lang="en-US" smtClean="0"/>
              <a:t>16</a:t>
            </a:fld>
            <a:endParaRPr lang="en-US"/>
          </a:p>
        </p:txBody>
      </p:sp>
    </p:spTree>
    <p:extLst>
      <p:ext uri="{BB962C8B-B14F-4D97-AF65-F5344CB8AC3E}">
        <p14:creationId xmlns:p14="http://schemas.microsoft.com/office/powerpoint/2010/main" val="330700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9604B9-1D7D-9647-B9DA-FA51B6F5637A}" type="slidenum">
              <a:rPr lang="en-US" smtClean="0"/>
              <a:t>17</a:t>
            </a:fld>
            <a:endParaRPr lang="en-US"/>
          </a:p>
        </p:txBody>
      </p:sp>
    </p:spTree>
    <p:extLst>
      <p:ext uri="{BB962C8B-B14F-4D97-AF65-F5344CB8AC3E}">
        <p14:creationId xmlns:p14="http://schemas.microsoft.com/office/powerpoint/2010/main" val="381399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9604B9-1D7D-9647-B9DA-FA51B6F5637A}" type="slidenum">
              <a:rPr lang="en-US" smtClean="0"/>
              <a:t>18</a:t>
            </a:fld>
            <a:endParaRPr lang="en-US"/>
          </a:p>
        </p:txBody>
      </p:sp>
    </p:spTree>
    <p:extLst>
      <p:ext uri="{BB962C8B-B14F-4D97-AF65-F5344CB8AC3E}">
        <p14:creationId xmlns:p14="http://schemas.microsoft.com/office/powerpoint/2010/main" val="71266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F572B0-FDB4-9942-A47F-87651E114B93}" type="datetimeFigureOut">
              <a:rPr lang="en-US" smtClean="0"/>
              <a:t>11/4/20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7EB5AF8C-F64C-EA44-B2FE-14A2A662613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808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572B0-FDB4-9942-A47F-87651E114B93}"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5AF8C-F64C-EA44-B2FE-14A2A662613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981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572B0-FDB4-9942-A47F-87651E114B93}"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5AF8C-F64C-EA44-B2FE-14A2A662613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362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572B0-FDB4-9942-A47F-87651E114B93}"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5AF8C-F64C-EA44-B2FE-14A2A662613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067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572B0-FDB4-9942-A47F-87651E114B93}"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5AF8C-F64C-EA44-B2FE-14A2A662613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546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F572B0-FDB4-9942-A47F-87651E114B93}"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5AF8C-F64C-EA44-B2FE-14A2A662613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099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F572B0-FDB4-9942-A47F-87651E114B93}" type="datetimeFigureOut">
              <a:rPr lang="en-US" smtClean="0"/>
              <a:t>11/4/20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B5AF8C-F64C-EA44-B2FE-14A2A662613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737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F572B0-FDB4-9942-A47F-87651E114B93}" type="datetimeFigureOut">
              <a:rPr lang="en-US" smtClean="0"/>
              <a:t>11/4/20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B5AF8C-F64C-EA44-B2FE-14A2A662613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680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572B0-FDB4-9942-A47F-87651E114B93}" type="datetimeFigureOut">
              <a:rPr lang="en-US" smtClean="0"/>
              <a:t>11/4/20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B5AF8C-F64C-EA44-B2FE-14A2A6626134}" type="slidenum">
              <a:rPr lang="en-US" smtClean="0"/>
              <a:t>‹#›</a:t>
            </a:fld>
            <a:endParaRPr lang="en-US"/>
          </a:p>
        </p:txBody>
      </p:sp>
    </p:spTree>
    <p:extLst>
      <p:ext uri="{BB962C8B-B14F-4D97-AF65-F5344CB8AC3E}">
        <p14:creationId xmlns:p14="http://schemas.microsoft.com/office/powerpoint/2010/main" val="389801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572B0-FDB4-9942-A47F-87651E114B93}"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5AF8C-F64C-EA44-B2FE-14A2A662613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058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1F572B0-FDB4-9942-A47F-87651E114B93}" type="datetimeFigureOut">
              <a:rPr lang="en-US" smtClean="0"/>
              <a:t>11/4/20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EB5AF8C-F64C-EA44-B2FE-14A2A662613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156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9000"/>
            <a:lum/>
          </a:blip>
          <a:srcRect/>
          <a:stretch>
            <a:fillRect l="-4000" r="-4000"/>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1F572B0-FDB4-9942-A47F-87651E114B93}" type="datetimeFigureOut">
              <a:rPr lang="en-US" smtClean="0"/>
              <a:t>11/4/20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EB5AF8C-F64C-EA44-B2FE-14A2A662613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5166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ogcma.byu.edu/IphigeniaAulis2.0010_Cacoyannis.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A51C-2B51-DC41-A0E6-69FF11A38B67}"/>
              </a:ext>
            </a:extLst>
          </p:cNvPr>
          <p:cNvSpPr>
            <a:spLocks noGrp="1"/>
          </p:cNvSpPr>
          <p:nvPr>
            <p:ph type="ctrTitle"/>
          </p:nvPr>
        </p:nvSpPr>
        <p:spPr>
          <a:xfrm>
            <a:off x="3715238" y="989773"/>
            <a:ext cx="8637073" cy="2541431"/>
          </a:xfrm>
        </p:spPr>
        <p:txBody>
          <a:bodyPr>
            <a:normAutofit/>
          </a:bodyPr>
          <a:lstStyle/>
          <a:p>
            <a:r>
              <a:rPr lang="en-US" dirty="0"/>
              <a:t>Cacoyannis’ </a:t>
            </a:r>
            <a:r>
              <a:rPr lang="en-US" i="1" dirty="0"/>
              <a:t>Iphigenia </a:t>
            </a:r>
            <a:r>
              <a:rPr lang="en-US" dirty="0"/>
              <a:t>(1977)</a:t>
            </a:r>
          </a:p>
        </p:txBody>
      </p:sp>
      <p:sp>
        <p:nvSpPr>
          <p:cNvPr id="3" name="Subtitle 2">
            <a:extLst>
              <a:ext uri="{FF2B5EF4-FFF2-40B4-BE49-F238E27FC236}">
                <a16:creationId xmlns:a16="http://schemas.microsoft.com/office/drawing/2014/main" id="{BE13E611-562B-6444-9A11-2201C1662F35}"/>
              </a:ext>
            </a:extLst>
          </p:cNvPr>
          <p:cNvSpPr>
            <a:spLocks noGrp="1"/>
          </p:cNvSpPr>
          <p:nvPr>
            <p:ph type="subTitle" idx="1"/>
          </p:nvPr>
        </p:nvSpPr>
        <p:spPr>
          <a:xfrm>
            <a:off x="2354717" y="3531204"/>
            <a:ext cx="9322275" cy="2041693"/>
          </a:xfrm>
        </p:spPr>
        <p:txBody>
          <a:bodyPr>
            <a:normAutofit fontScale="70000" lnSpcReduction="20000"/>
          </a:bodyPr>
          <a:lstStyle/>
          <a:p>
            <a:r>
              <a:rPr lang="en-US" sz="3400" dirty="0"/>
              <a:t>          A Cinematic adaptation of Euripides’ </a:t>
            </a:r>
            <a:r>
              <a:rPr lang="en-US" sz="3400" i="1" dirty="0"/>
              <a:t>Iphigenia at Aulis</a:t>
            </a:r>
            <a:br>
              <a:rPr lang="en-US" sz="2400" i="1" dirty="0"/>
            </a:br>
            <a:endParaRPr lang="en-US" sz="2400" i="1" dirty="0"/>
          </a:p>
          <a:p>
            <a:br>
              <a:rPr lang="en-US" sz="2400" i="1" dirty="0"/>
            </a:br>
            <a:r>
              <a:rPr lang="en-US" sz="2400" dirty="0"/>
              <a:t>Roger T. Macfarlane</a:t>
            </a:r>
            <a:br>
              <a:rPr lang="en-US" sz="2400" dirty="0"/>
            </a:br>
            <a:r>
              <a:rPr lang="en-US" sz="2400" dirty="0"/>
              <a:t>Classical Studies, Comparative Arts &amp; Letters</a:t>
            </a:r>
            <a:br>
              <a:rPr lang="en-US" sz="2400" dirty="0"/>
            </a:br>
            <a:r>
              <a:rPr lang="en-US" sz="2400" dirty="0"/>
              <a:t>For International Cinema</a:t>
            </a:r>
          </a:p>
        </p:txBody>
      </p:sp>
      <p:sp>
        <p:nvSpPr>
          <p:cNvPr id="4" name="TextBox 3">
            <a:extLst>
              <a:ext uri="{FF2B5EF4-FFF2-40B4-BE49-F238E27FC236}">
                <a16:creationId xmlns:a16="http://schemas.microsoft.com/office/drawing/2014/main" id="{80DC7A5E-03DC-0745-8429-C0FEDFD578DA}"/>
              </a:ext>
            </a:extLst>
          </p:cNvPr>
          <p:cNvSpPr txBox="1"/>
          <p:nvPr/>
        </p:nvSpPr>
        <p:spPr>
          <a:xfrm>
            <a:off x="7290487" y="6289589"/>
            <a:ext cx="4667816" cy="369332"/>
          </a:xfrm>
          <a:prstGeom prst="rect">
            <a:avLst/>
          </a:prstGeom>
          <a:noFill/>
        </p:spPr>
        <p:txBody>
          <a:bodyPr wrap="none" rtlCol="0">
            <a:spAutoFit/>
          </a:bodyPr>
          <a:lstStyle/>
          <a:p>
            <a:r>
              <a:rPr lang="en-US" dirty="0" err="1">
                <a:solidFill>
                  <a:srgbClr val="92D050"/>
                </a:solidFill>
                <a:hlinkClick r:id="rId2"/>
              </a:rPr>
              <a:t>ogcma.byu.edu</a:t>
            </a:r>
            <a:r>
              <a:rPr lang="en-US" dirty="0">
                <a:solidFill>
                  <a:srgbClr val="92D050"/>
                </a:solidFill>
                <a:hlinkClick r:id="rId2"/>
              </a:rPr>
              <a:t>/Iphigenia2.0010_Cacoyannis.htm</a:t>
            </a:r>
            <a:endParaRPr lang="en-US" dirty="0">
              <a:solidFill>
                <a:srgbClr val="92D050"/>
              </a:solidFill>
            </a:endParaRPr>
          </a:p>
        </p:txBody>
      </p:sp>
    </p:spTree>
    <p:extLst>
      <p:ext uri="{BB962C8B-B14F-4D97-AF65-F5344CB8AC3E}">
        <p14:creationId xmlns:p14="http://schemas.microsoft.com/office/powerpoint/2010/main" val="240705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06E650-568E-CB4A-95EB-8D44EA4FD635}"/>
              </a:ext>
            </a:extLst>
          </p:cNvPr>
          <p:cNvSpPr>
            <a:spLocks noGrp="1"/>
          </p:cNvSpPr>
          <p:nvPr>
            <p:ph type="title"/>
          </p:nvPr>
        </p:nvSpPr>
        <p:spPr/>
        <p:txBody>
          <a:bodyPr/>
          <a:lstStyle/>
          <a:p>
            <a:r>
              <a:rPr lang="en-US" dirty="0">
                <a:solidFill>
                  <a:schemeClr val="bg1"/>
                </a:solidFill>
              </a:rPr>
              <a:t>Achilles, </a:t>
            </a:r>
            <a:br>
              <a:rPr lang="en-US" dirty="0">
                <a:solidFill>
                  <a:schemeClr val="bg1"/>
                </a:solidFill>
              </a:rPr>
            </a:br>
            <a:r>
              <a:rPr lang="en-US" dirty="0">
                <a:solidFill>
                  <a:schemeClr val="bg1"/>
                </a:solidFill>
              </a:rPr>
              <a:t>played by</a:t>
            </a:r>
            <a:br>
              <a:rPr lang="en-US" dirty="0">
                <a:solidFill>
                  <a:schemeClr val="bg1"/>
                </a:solidFill>
              </a:rPr>
            </a:br>
            <a:r>
              <a:rPr lang="en-US" dirty="0" err="1">
                <a:solidFill>
                  <a:schemeClr val="bg1"/>
                </a:solidFill>
              </a:rPr>
              <a:t>Panos</a:t>
            </a:r>
            <a:r>
              <a:rPr lang="en-US" dirty="0">
                <a:solidFill>
                  <a:schemeClr val="bg1"/>
                </a:solidFill>
              </a:rPr>
              <a:t> </a:t>
            </a:r>
            <a:r>
              <a:rPr lang="en-US" dirty="0" err="1">
                <a:solidFill>
                  <a:schemeClr val="bg1"/>
                </a:solidFill>
              </a:rPr>
              <a:t>Michalopoulos</a:t>
            </a:r>
            <a:endParaRPr lang="en-US" dirty="0">
              <a:solidFill>
                <a:schemeClr val="bg1"/>
              </a:solidFill>
            </a:endParaRPr>
          </a:p>
        </p:txBody>
      </p:sp>
      <p:sp>
        <p:nvSpPr>
          <p:cNvPr id="5" name="Content Placeholder 4">
            <a:extLst>
              <a:ext uri="{FF2B5EF4-FFF2-40B4-BE49-F238E27FC236}">
                <a16:creationId xmlns:a16="http://schemas.microsoft.com/office/drawing/2014/main" id="{5BFACCAD-C429-7C47-AAEB-CD89D8CC00B7}"/>
              </a:ext>
            </a:extLst>
          </p:cNvPr>
          <p:cNvSpPr>
            <a:spLocks noGrp="1"/>
          </p:cNvSpPr>
          <p:nvPr>
            <p:ph idx="1"/>
          </p:nvPr>
        </p:nvSpPr>
        <p:spPr/>
        <p:txBody>
          <a:bodyPr/>
          <a:lstStyle/>
          <a:p>
            <a:pPr marL="0" indent="0">
              <a:buNone/>
            </a:pPr>
            <a:endParaRPr lang="en-US" dirty="0"/>
          </a:p>
        </p:txBody>
      </p:sp>
      <p:sp>
        <p:nvSpPr>
          <p:cNvPr id="6" name="Text Placeholder 5">
            <a:extLst>
              <a:ext uri="{FF2B5EF4-FFF2-40B4-BE49-F238E27FC236}">
                <a16:creationId xmlns:a16="http://schemas.microsoft.com/office/drawing/2014/main" id="{6ADB9E6F-D8EB-F641-86AB-2DA27E5EAA2D}"/>
              </a:ext>
            </a:extLst>
          </p:cNvPr>
          <p:cNvSpPr>
            <a:spLocks noGrp="1"/>
          </p:cNvSpPr>
          <p:nvPr>
            <p:ph type="body" sz="half" idx="2"/>
          </p:nvPr>
        </p:nvSpPr>
        <p:spPr/>
        <p:txBody>
          <a:bodyPr>
            <a:normAutofit/>
          </a:bodyPr>
          <a:lstStyle/>
          <a:p>
            <a:endParaRPr lang="en-US" dirty="0"/>
          </a:p>
          <a:p>
            <a:r>
              <a:rPr lang="en-US" dirty="0"/>
              <a:t>Key scenes: Achilles lies naked [annotated by RTM] on the beach enjoying the moment; his promise to fight the thousands of Greeks comes to nothing</a:t>
            </a:r>
          </a:p>
        </p:txBody>
      </p:sp>
      <p:pic>
        <p:nvPicPr>
          <p:cNvPr id="3" name="Picture 2">
            <a:extLst>
              <a:ext uri="{FF2B5EF4-FFF2-40B4-BE49-F238E27FC236}">
                <a16:creationId xmlns:a16="http://schemas.microsoft.com/office/drawing/2014/main" id="{CF1883CC-3FA0-944F-8AC3-517FA87C0DA4}"/>
              </a:ext>
            </a:extLst>
          </p:cNvPr>
          <p:cNvPicPr>
            <a:picLocks noChangeAspect="1"/>
          </p:cNvPicPr>
          <p:nvPr/>
        </p:nvPicPr>
        <p:blipFill>
          <a:blip r:embed="rId2"/>
          <a:stretch>
            <a:fillRect/>
          </a:stretch>
        </p:blipFill>
        <p:spPr>
          <a:xfrm>
            <a:off x="5474042" y="798973"/>
            <a:ext cx="6277889" cy="3798123"/>
          </a:xfrm>
          <a:prstGeom prst="rect">
            <a:avLst/>
          </a:prstGeom>
        </p:spPr>
      </p:pic>
    </p:spTree>
    <p:extLst>
      <p:ext uri="{BB962C8B-B14F-4D97-AF65-F5344CB8AC3E}">
        <p14:creationId xmlns:p14="http://schemas.microsoft.com/office/powerpoint/2010/main" val="3944126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06E650-568E-CB4A-95EB-8D44EA4FD635}"/>
              </a:ext>
            </a:extLst>
          </p:cNvPr>
          <p:cNvSpPr>
            <a:spLocks noGrp="1"/>
          </p:cNvSpPr>
          <p:nvPr>
            <p:ph type="title"/>
          </p:nvPr>
        </p:nvSpPr>
        <p:spPr/>
        <p:txBody>
          <a:bodyPr/>
          <a:lstStyle/>
          <a:p>
            <a:r>
              <a:rPr lang="en-US" dirty="0">
                <a:solidFill>
                  <a:schemeClr val="bg1"/>
                </a:solidFill>
              </a:rPr>
              <a:t>The Old Man, played by </a:t>
            </a:r>
            <a:r>
              <a:rPr lang="en-US" dirty="0" err="1">
                <a:solidFill>
                  <a:schemeClr val="bg1"/>
                </a:solidFill>
              </a:rPr>
              <a:t>Angelos</a:t>
            </a:r>
            <a:r>
              <a:rPr lang="en-US" dirty="0">
                <a:solidFill>
                  <a:schemeClr val="bg1"/>
                </a:solidFill>
              </a:rPr>
              <a:t> </a:t>
            </a:r>
            <a:r>
              <a:rPr lang="en-US" dirty="0" err="1">
                <a:solidFill>
                  <a:schemeClr val="bg1"/>
                </a:solidFill>
              </a:rPr>
              <a:t>Giannoules</a:t>
            </a:r>
            <a:endParaRPr lang="en-US" dirty="0">
              <a:solidFill>
                <a:schemeClr val="bg1"/>
              </a:solidFill>
            </a:endParaRPr>
          </a:p>
        </p:txBody>
      </p:sp>
      <p:sp>
        <p:nvSpPr>
          <p:cNvPr id="6" name="Text Placeholder 5">
            <a:extLst>
              <a:ext uri="{FF2B5EF4-FFF2-40B4-BE49-F238E27FC236}">
                <a16:creationId xmlns:a16="http://schemas.microsoft.com/office/drawing/2014/main" id="{6ADB9E6F-D8EB-F641-86AB-2DA27E5EAA2D}"/>
              </a:ext>
            </a:extLst>
          </p:cNvPr>
          <p:cNvSpPr>
            <a:spLocks noGrp="1"/>
          </p:cNvSpPr>
          <p:nvPr>
            <p:ph type="body" sz="half" idx="2"/>
          </p:nvPr>
        </p:nvSpPr>
        <p:spPr>
          <a:xfrm>
            <a:off x="709947" y="3205491"/>
            <a:ext cx="4201069" cy="2248181"/>
          </a:xfrm>
        </p:spPr>
        <p:txBody>
          <a:bodyPr>
            <a:normAutofit fontScale="92500"/>
          </a:bodyPr>
          <a:lstStyle/>
          <a:p>
            <a:r>
              <a:rPr lang="en-US" dirty="0"/>
              <a:t>This character plays an important part in Euripides’ play. In Cacoyannis’ adaptation he is ever-present but given many fewer lines.</a:t>
            </a:r>
          </a:p>
          <a:p>
            <a:r>
              <a:rPr lang="en-US" dirty="0"/>
              <a:t>Key scene: his involvement in disclosing the truth of Iphigenia’s wedding plans to Achilles and  Clytemnestra.</a:t>
            </a:r>
          </a:p>
          <a:p>
            <a:r>
              <a:rPr lang="en-US" dirty="0" err="1"/>
              <a:t>Presbyteros</a:t>
            </a:r>
            <a:r>
              <a:rPr lang="en-US" dirty="0"/>
              <a:t> in Euripides, </a:t>
            </a:r>
            <a:r>
              <a:rPr lang="en-US" dirty="0" err="1"/>
              <a:t>Hyperetes</a:t>
            </a:r>
            <a:r>
              <a:rPr lang="en-US" dirty="0"/>
              <a:t> in </a:t>
            </a:r>
            <a:r>
              <a:rPr lang="en-US" dirty="0" err="1"/>
              <a:t>Cacoyannis</a:t>
            </a:r>
            <a:endParaRPr lang="en-US" dirty="0"/>
          </a:p>
        </p:txBody>
      </p:sp>
      <p:pic>
        <p:nvPicPr>
          <p:cNvPr id="3" name="Picture 2">
            <a:extLst>
              <a:ext uri="{FF2B5EF4-FFF2-40B4-BE49-F238E27FC236}">
                <a16:creationId xmlns:a16="http://schemas.microsoft.com/office/drawing/2014/main" id="{A605374E-CD9D-3F42-B7F6-07CEE8465148}"/>
              </a:ext>
            </a:extLst>
          </p:cNvPr>
          <p:cNvPicPr>
            <a:picLocks noChangeAspect="1"/>
          </p:cNvPicPr>
          <p:nvPr/>
        </p:nvPicPr>
        <p:blipFill>
          <a:blip r:embed="rId2"/>
          <a:stretch>
            <a:fillRect/>
          </a:stretch>
        </p:blipFill>
        <p:spPr>
          <a:xfrm>
            <a:off x="5113554" y="562997"/>
            <a:ext cx="4827793" cy="2919484"/>
          </a:xfrm>
          <a:prstGeom prst="rect">
            <a:avLst/>
          </a:prstGeom>
        </p:spPr>
      </p:pic>
      <p:pic>
        <p:nvPicPr>
          <p:cNvPr id="7" name="Picture 6">
            <a:extLst>
              <a:ext uri="{FF2B5EF4-FFF2-40B4-BE49-F238E27FC236}">
                <a16:creationId xmlns:a16="http://schemas.microsoft.com/office/drawing/2014/main" id="{BE2905EE-BCA7-2B41-A3C9-46EB38473A27}"/>
              </a:ext>
            </a:extLst>
          </p:cNvPr>
          <p:cNvPicPr>
            <a:picLocks noChangeAspect="1"/>
          </p:cNvPicPr>
          <p:nvPr/>
        </p:nvPicPr>
        <p:blipFill>
          <a:blip r:embed="rId3"/>
          <a:stretch>
            <a:fillRect/>
          </a:stretch>
        </p:blipFill>
        <p:spPr>
          <a:xfrm>
            <a:off x="7000881" y="2928072"/>
            <a:ext cx="5022953" cy="3037502"/>
          </a:xfrm>
          <a:prstGeom prst="rect">
            <a:avLst/>
          </a:prstGeom>
        </p:spPr>
      </p:pic>
    </p:spTree>
    <p:extLst>
      <p:ext uri="{BB962C8B-B14F-4D97-AF65-F5344CB8AC3E}">
        <p14:creationId xmlns:p14="http://schemas.microsoft.com/office/powerpoint/2010/main" val="285005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06E650-568E-CB4A-95EB-8D44EA4FD635}"/>
              </a:ext>
            </a:extLst>
          </p:cNvPr>
          <p:cNvSpPr>
            <a:spLocks noGrp="1"/>
          </p:cNvSpPr>
          <p:nvPr>
            <p:ph type="title"/>
          </p:nvPr>
        </p:nvSpPr>
        <p:spPr/>
        <p:txBody>
          <a:bodyPr/>
          <a:lstStyle/>
          <a:p>
            <a:r>
              <a:rPr lang="en-US" dirty="0">
                <a:solidFill>
                  <a:schemeClr val="bg1"/>
                </a:solidFill>
              </a:rPr>
              <a:t>The Malleable Army, played by a host of Idle extras</a:t>
            </a:r>
          </a:p>
        </p:txBody>
      </p:sp>
      <p:sp>
        <p:nvSpPr>
          <p:cNvPr id="6" name="Text Placeholder 5">
            <a:extLst>
              <a:ext uri="{FF2B5EF4-FFF2-40B4-BE49-F238E27FC236}">
                <a16:creationId xmlns:a16="http://schemas.microsoft.com/office/drawing/2014/main" id="{6ADB9E6F-D8EB-F641-86AB-2DA27E5EAA2D}"/>
              </a:ext>
            </a:extLst>
          </p:cNvPr>
          <p:cNvSpPr>
            <a:spLocks noGrp="1"/>
          </p:cNvSpPr>
          <p:nvPr>
            <p:ph type="body" sz="half" idx="2"/>
          </p:nvPr>
        </p:nvSpPr>
        <p:spPr>
          <a:xfrm>
            <a:off x="709947" y="3205491"/>
            <a:ext cx="4201069" cy="2248181"/>
          </a:xfrm>
        </p:spPr>
        <p:txBody>
          <a:bodyPr>
            <a:normAutofit fontScale="92500" lnSpcReduction="10000"/>
          </a:bodyPr>
          <a:lstStyle/>
          <a:p>
            <a:r>
              <a:rPr lang="en-US" dirty="0"/>
              <a:t>The troops marshalled by the many kings of Hellas under Agamemnon’s general command are listless and prone to mutiny during the majority of the film. The sacrifice of Iphigenia energizes them so immediately that they don’t even wait for her to blood to flow before they rush to the ships.</a:t>
            </a:r>
          </a:p>
          <a:p>
            <a:r>
              <a:rPr lang="en-US" dirty="0"/>
              <a:t>This is a thronging “character” that Euripides cannot provide on stage.</a:t>
            </a:r>
          </a:p>
        </p:txBody>
      </p:sp>
      <p:pic>
        <p:nvPicPr>
          <p:cNvPr id="8" name="Picture 7">
            <a:extLst>
              <a:ext uri="{FF2B5EF4-FFF2-40B4-BE49-F238E27FC236}">
                <a16:creationId xmlns:a16="http://schemas.microsoft.com/office/drawing/2014/main" id="{9644C535-1917-B44E-8B9F-9F3FA7D426E2}"/>
              </a:ext>
            </a:extLst>
          </p:cNvPr>
          <p:cNvPicPr>
            <a:picLocks noChangeAspect="1"/>
          </p:cNvPicPr>
          <p:nvPr/>
        </p:nvPicPr>
        <p:blipFill>
          <a:blip r:embed="rId2"/>
          <a:stretch>
            <a:fillRect/>
          </a:stretch>
        </p:blipFill>
        <p:spPr>
          <a:xfrm>
            <a:off x="5530282" y="226325"/>
            <a:ext cx="5917439" cy="3578419"/>
          </a:xfrm>
          <a:prstGeom prst="rect">
            <a:avLst/>
          </a:prstGeom>
        </p:spPr>
      </p:pic>
      <p:pic>
        <p:nvPicPr>
          <p:cNvPr id="7" name="Picture 6">
            <a:extLst>
              <a:ext uri="{FF2B5EF4-FFF2-40B4-BE49-F238E27FC236}">
                <a16:creationId xmlns:a16="http://schemas.microsoft.com/office/drawing/2014/main" id="{F0E8346A-75FC-584E-9C41-22FFC7F12BCD}"/>
              </a:ext>
            </a:extLst>
          </p:cNvPr>
          <p:cNvPicPr>
            <a:picLocks noChangeAspect="1"/>
          </p:cNvPicPr>
          <p:nvPr/>
        </p:nvPicPr>
        <p:blipFill>
          <a:blip r:embed="rId3"/>
          <a:stretch>
            <a:fillRect/>
          </a:stretch>
        </p:blipFill>
        <p:spPr>
          <a:xfrm>
            <a:off x="6968359" y="2890346"/>
            <a:ext cx="5015985" cy="3033288"/>
          </a:xfrm>
          <a:prstGeom prst="rect">
            <a:avLst/>
          </a:prstGeom>
        </p:spPr>
      </p:pic>
    </p:spTree>
    <p:extLst>
      <p:ext uri="{BB962C8B-B14F-4D97-AF65-F5344CB8AC3E}">
        <p14:creationId xmlns:p14="http://schemas.microsoft.com/office/powerpoint/2010/main" val="84320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06E650-568E-CB4A-95EB-8D44EA4FD635}"/>
              </a:ext>
            </a:extLst>
          </p:cNvPr>
          <p:cNvSpPr>
            <a:spLocks noGrp="1"/>
          </p:cNvSpPr>
          <p:nvPr>
            <p:ph type="title"/>
          </p:nvPr>
        </p:nvSpPr>
        <p:spPr>
          <a:xfrm>
            <a:off x="1165385" y="640711"/>
            <a:ext cx="4007823" cy="2478531"/>
          </a:xfrm>
        </p:spPr>
        <p:txBody>
          <a:bodyPr/>
          <a:lstStyle/>
          <a:p>
            <a:r>
              <a:rPr lang="en-US" dirty="0">
                <a:solidFill>
                  <a:schemeClr val="bg1"/>
                </a:solidFill>
              </a:rPr>
              <a:t>The Chorus of </a:t>
            </a:r>
            <a:r>
              <a:rPr lang="en-US" dirty="0" err="1">
                <a:solidFill>
                  <a:schemeClr val="bg1"/>
                </a:solidFill>
              </a:rPr>
              <a:t>ARgive</a:t>
            </a:r>
            <a:r>
              <a:rPr lang="en-US" dirty="0">
                <a:solidFill>
                  <a:schemeClr val="bg1"/>
                </a:solidFill>
              </a:rPr>
              <a:t> maidens,  a group of Iphigenia’s “peers”, star-struck teeny-boppers</a:t>
            </a:r>
          </a:p>
        </p:txBody>
      </p:sp>
      <p:sp>
        <p:nvSpPr>
          <p:cNvPr id="6" name="Text Placeholder 5">
            <a:extLst>
              <a:ext uri="{FF2B5EF4-FFF2-40B4-BE49-F238E27FC236}">
                <a16:creationId xmlns:a16="http://schemas.microsoft.com/office/drawing/2014/main" id="{6ADB9E6F-D8EB-F641-86AB-2DA27E5EAA2D}"/>
              </a:ext>
            </a:extLst>
          </p:cNvPr>
          <p:cNvSpPr>
            <a:spLocks noGrp="1"/>
          </p:cNvSpPr>
          <p:nvPr>
            <p:ph type="body" sz="half" idx="2"/>
          </p:nvPr>
        </p:nvSpPr>
        <p:spPr>
          <a:xfrm>
            <a:off x="709947" y="3205491"/>
            <a:ext cx="4408591" cy="2732854"/>
          </a:xfrm>
        </p:spPr>
        <p:txBody>
          <a:bodyPr>
            <a:normAutofit lnSpcReduction="10000"/>
          </a:bodyPr>
          <a:lstStyle/>
          <a:p>
            <a:r>
              <a:rPr lang="en-US" dirty="0"/>
              <a:t>The first choral ode in Euripides’ play is a catalog of ships (cf. </a:t>
            </a:r>
            <a:r>
              <a:rPr lang="en-US" dirty="0" err="1"/>
              <a:t>Hom</a:t>
            </a:r>
            <a:r>
              <a:rPr lang="en-US" dirty="0"/>
              <a:t>. Il. 2). The girls who attend to Iphigenia in Cacoyannis’ film deliver this information at 1:08:41. </a:t>
            </a:r>
          </a:p>
          <a:p>
            <a:r>
              <a:rPr lang="en-US" dirty="0"/>
              <a:t>Euripides’ second choral ode, a hymn to Aphrodite</a:t>
            </a:r>
            <a:br>
              <a:rPr lang="en-US" dirty="0"/>
            </a:br>
            <a:r>
              <a:rPr lang="en-US" dirty="0"/>
              <a:t>begging her to keep Eros’ harsh effects (i.e. erotic</a:t>
            </a:r>
            <a:br>
              <a:rPr lang="en-US" dirty="0"/>
            </a:br>
            <a:r>
              <a:rPr lang="en-US" dirty="0"/>
              <a:t>passion) at a distance, is transposed by Cacoyannis</a:t>
            </a:r>
            <a:br>
              <a:rPr lang="en-US" dirty="0"/>
            </a:br>
            <a:r>
              <a:rPr lang="en-US" dirty="0"/>
              <a:t>into Clytemnestra’s motherly training. The chorus</a:t>
            </a:r>
            <a:br>
              <a:rPr lang="en-US" dirty="0"/>
            </a:br>
            <a:r>
              <a:rPr lang="en-US" dirty="0"/>
              <a:t>girls listen.</a:t>
            </a:r>
          </a:p>
        </p:txBody>
      </p:sp>
      <p:pic>
        <p:nvPicPr>
          <p:cNvPr id="5" name="Picture 4">
            <a:extLst>
              <a:ext uri="{FF2B5EF4-FFF2-40B4-BE49-F238E27FC236}">
                <a16:creationId xmlns:a16="http://schemas.microsoft.com/office/drawing/2014/main" id="{6AA180DC-9FC4-5A48-9D3E-5539ACF0F793}"/>
              </a:ext>
            </a:extLst>
          </p:cNvPr>
          <p:cNvPicPr>
            <a:picLocks noChangeAspect="1"/>
          </p:cNvPicPr>
          <p:nvPr/>
        </p:nvPicPr>
        <p:blipFill>
          <a:blip r:embed="rId2"/>
          <a:stretch>
            <a:fillRect/>
          </a:stretch>
        </p:blipFill>
        <p:spPr>
          <a:xfrm>
            <a:off x="5227879" y="756297"/>
            <a:ext cx="6783761" cy="4102306"/>
          </a:xfrm>
          <a:prstGeom prst="rect">
            <a:avLst/>
          </a:prstGeom>
        </p:spPr>
      </p:pic>
      <p:sp>
        <p:nvSpPr>
          <p:cNvPr id="2" name="TextBox 1">
            <a:extLst>
              <a:ext uri="{FF2B5EF4-FFF2-40B4-BE49-F238E27FC236}">
                <a16:creationId xmlns:a16="http://schemas.microsoft.com/office/drawing/2014/main" id="{7CA654FD-7D13-FD4E-B4F5-2B174F9F72F9}"/>
              </a:ext>
            </a:extLst>
          </p:cNvPr>
          <p:cNvSpPr txBox="1"/>
          <p:nvPr/>
        </p:nvSpPr>
        <p:spPr>
          <a:xfrm>
            <a:off x="5173208" y="4858603"/>
            <a:ext cx="7108549" cy="1477328"/>
          </a:xfrm>
          <a:prstGeom prst="rect">
            <a:avLst/>
          </a:prstGeom>
          <a:noFill/>
        </p:spPr>
        <p:txBody>
          <a:bodyPr wrap="none" rtlCol="0">
            <a:spAutoFit/>
          </a:bodyPr>
          <a:lstStyle/>
          <a:p>
            <a:r>
              <a:rPr lang="en-US" dirty="0"/>
              <a:t>The chorus is a conventional feature that Euripides must provide </a:t>
            </a:r>
            <a:br>
              <a:rPr lang="en-US" dirty="0"/>
            </a:br>
            <a:r>
              <a:rPr lang="en-US" dirty="0"/>
              <a:t>on stage. In </a:t>
            </a:r>
            <a:r>
              <a:rPr lang="en-US" i="1" dirty="0"/>
              <a:t>IA,</a:t>
            </a:r>
            <a:r>
              <a:rPr lang="en-US" dirty="0"/>
              <a:t> Euripides’ chorus is comprised of local, Colchian </a:t>
            </a:r>
            <a:br>
              <a:rPr lang="en-US" dirty="0"/>
            </a:br>
            <a:r>
              <a:rPr lang="en-US" dirty="0"/>
              <a:t>star-struck women. Cacoyannis repurposes the chorus to provide </a:t>
            </a:r>
            <a:br>
              <a:rPr lang="en-US" dirty="0"/>
            </a:br>
            <a:r>
              <a:rPr lang="en-US" dirty="0"/>
              <a:t>Iphigenia with a social group, girls who can be girls when Iphigenia cannot. </a:t>
            </a:r>
          </a:p>
          <a:p>
            <a:endParaRPr lang="en-US" dirty="0"/>
          </a:p>
        </p:txBody>
      </p:sp>
    </p:spTree>
    <p:extLst>
      <p:ext uri="{BB962C8B-B14F-4D97-AF65-F5344CB8AC3E}">
        <p14:creationId xmlns:p14="http://schemas.microsoft.com/office/powerpoint/2010/main" val="2060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022051-6598-284D-B5EC-F794C1AB4F6A}"/>
              </a:ext>
            </a:extLst>
          </p:cNvPr>
          <p:cNvSpPr>
            <a:spLocks noGrp="1"/>
          </p:cNvSpPr>
          <p:nvPr>
            <p:ph type="title"/>
          </p:nvPr>
        </p:nvSpPr>
        <p:spPr>
          <a:xfrm>
            <a:off x="1451579" y="510229"/>
            <a:ext cx="9603275" cy="1049235"/>
          </a:xfrm>
        </p:spPr>
        <p:txBody>
          <a:bodyPr>
            <a:normAutofit fontScale="90000"/>
          </a:bodyPr>
          <a:lstStyle/>
          <a:p>
            <a:r>
              <a:rPr lang="en-US" dirty="0">
                <a:solidFill>
                  <a:schemeClr val="bg1"/>
                </a:solidFill>
              </a:rPr>
              <a:t>An </a:t>
            </a:r>
            <a:r>
              <a:rPr lang="en-US" dirty="0" err="1">
                <a:solidFill>
                  <a:schemeClr val="bg1"/>
                </a:solidFill>
              </a:rPr>
              <a:t>Historisist’s</a:t>
            </a:r>
            <a:r>
              <a:rPr lang="en-US" dirty="0">
                <a:solidFill>
                  <a:schemeClr val="bg1"/>
                </a:solidFill>
              </a:rPr>
              <a:t> Moment:	</a:t>
            </a:r>
            <a:br>
              <a:rPr lang="en-US" dirty="0">
                <a:solidFill>
                  <a:schemeClr val="bg1"/>
                </a:solidFill>
              </a:rPr>
            </a:br>
            <a:r>
              <a:rPr lang="en-US" dirty="0">
                <a:solidFill>
                  <a:schemeClr val="bg1"/>
                </a:solidFill>
              </a:rPr>
              <a:t>       			Cacoyannis and Greece in 1977</a:t>
            </a:r>
            <a:br>
              <a:rPr lang="en-US" dirty="0">
                <a:solidFill>
                  <a:schemeClr val="bg1"/>
                </a:solidFill>
              </a:rPr>
            </a:br>
            <a:r>
              <a:rPr lang="en-US" dirty="0">
                <a:solidFill>
                  <a:schemeClr val="bg1"/>
                </a:solidFill>
              </a:rPr>
              <a:t>       			Euripides and Athens in 407 BC</a:t>
            </a:r>
          </a:p>
        </p:txBody>
      </p:sp>
      <p:sp>
        <p:nvSpPr>
          <p:cNvPr id="7" name="TextBox 6">
            <a:extLst>
              <a:ext uri="{FF2B5EF4-FFF2-40B4-BE49-F238E27FC236}">
                <a16:creationId xmlns:a16="http://schemas.microsoft.com/office/drawing/2014/main" id="{C82948EC-AA40-C94C-98F8-E158EFF75D4A}"/>
              </a:ext>
            </a:extLst>
          </p:cNvPr>
          <p:cNvSpPr txBox="1"/>
          <p:nvPr/>
        </p:nvSpPr>
        <p:spPr>
          <a:xfrm>
            <a:off x="1036147" y="1902522"/>
            <a:ext cx="10434138" cy="4647426"/>
          </a:xfrm>
          <a:prstGeom prst="rect">
            <a:avLst/>
          </a:prstGeom>
          <a:gradFill flip="none" rotWithShape="1">
            <a:gsLst>
              <a:gs pos="0">
                <a:srgbClr val="D6D6D6">
                  <a:shade val="30000"/>
                  <a:satMod val="115000"/>
                </a:srgbClr>
              </a:gs>
              <a:gs pos="50000">
                <a:srgbClr val="D6D6D6">
                  <a:shade val="67500"/>
                  <a:satMod val="115000"/>
                </a:srgbClr>
              </a:gs>
              <a:gs pos="100000">
                <a:srgbClr val="D6D6D6">
                  <a:shade val="100000"/>
                  <a:satMod val="115000"/>
                </a:srgbClr>
              </a:gs>
            </a:gsLst>
            <a:path path="circle">
              <a:fillToRect l="100000" t="100000"/>
            </a:path>
            <a:tileRect r="-100000" b="-100000"/>
          </a:gradFill>
        </p:spPr>
        <p:txBody>
          <a:bodyPr wrap="none" rtlCol="0">
            <a:spAutoFit/>
          </a:bodyPr>
          <a:lstStyle/>
          <a:p>
            <a:pPr marL="285750" indent="-285750">
              <a:buFont typeface="Arial" panose="020B0604020202020204" pitchFamily="34" charset="0"/>
              <a:buChar char="•"/>
            </a:pPr>
            <a:r>
              <a:rPr lang="en-US" sz="2000" dirty="0"/>
              <a:t>The third of Cacoyannis’ “</a:t>
            </a:r>
            <a:r>
              <a:rPr lang="en-US" sz="2000" dirty="0" err="1"/>
              <a:t>Euripidean</a:t>
            </a:r>
            <a:r>
              <a:rPr lang="en-US" sz="2000" dirty="0"/>
              <a:t> Trilogy:  </a:t>
            </a:r>
          </a:p>
          <a:p>
            <a:pPr marL="742950" lvl="1" indent="-285750">
              <a:buFont typeface="Arial" panose="020B0604020202020204" pitchFamily="34" charset="0"/>
              <a:buChar char="•"/>
            </a:pPr>
            <a:r>
              <a:rPr lang="en-US" sz="2000" i="1" dirty="0"/>
              <a:t>Electra</a:t>
            </a:r>
            <a:r>
              <a:rPr lang="el-GR" sz="2000" i="1" dirty="0"/>
              <a:t> / ΗΛΕΚΤΡΑ</a:t>
            </a:r>
            <a:r>
              <a:rPr lang="en-US" sz="2000" i="1" dirty="0"/>
              <a:t> </a:t>
            </a:r>
            <a:r>
              <a:rPr lang="en-US" sz="2000" dirty="0"/>
              <a:t>(1962)</a:t>
            </a:r>
          </a:p>
          <a:p>
            <a:pPr marL="742950" lvl="1" indent="-285750">
              <a:buFont typeface="Arial" panose="020B0604020202020204" pitchFamily="34" charset="0"/>
              <a:buChar char="•"/>
            </a:pPr>
            <a:r>
              <a:rPr lang="en-US" sz="2000" i="1" dirty="0"/>
              <a:t>Trojan Women </a:t>
            </a:r>
            <a:r>
              <a:rPr lang="en-US" sz="2000" dirty="0"/>
              <a:t>(1971)</a:t>
            </a:r>
          </a:p>
          <a:p>
            <a:pPr marL="742950" lvl="1" indent="-285750">
              <a:buFont typeface="Arial" panose="020B0604020202020204" pitchFamily="34" charset="0"/>
              <a:buChar char="•"/>
            </a:pPr>
            <a:r>
              <a:rPr lang="en-US" sz="2000" i="1" dirty="0"/>
              <a:t>Iphigenia / </a:t>
            </a:r>
            <a:r>
              <a:rPr lang="el-GR" sz="2000" i="1" dirty="0"/>
              <a:t>ΙΦΙΓΕΝΕΙΑ </a:t>
            </a:r>
            <a:r>
              <a:rPr lang="el-GR" sz="2000" dirty="0"/>
              <a:t>(1977</a:t>
            </a:r>
            <a:r>
              <a:rPr lang="en-US" sz="2000" dirty="0"/>
              <a:t>)</a:t>
            </a:r>
          </a:p>
          <a:p>
            <a:pPr lvl="1"/>
            <a:endParaRPr lang="el-GR" sz="2000" dirty="0"/>
          </a:p>
          <a:p>
            <a:pPr marL="285750" indent="-285750">
              <a:buFont typeface="Arial" panose="020B0604020202020204" pitchFamily="34" charset="0"/>
              <a:buChar char="•"/>
            </a:pPr>
            <a:r>
              <a:rPr lang="en-US" sz="2000" dirty="0"/>
              <a:t>Euripides’ posthumous thinker: </a:t>
            </a:r>
          </a:p>
          <a:p>
            <a:pPr marL="742950" lvl="1" indent="-285750">
              <a:buFont typeface="Arial" panose="020B0604020202020204" pitchFamily="34" charset="0"/>
              <a:buChar char="•"/>
            </a:pPr>
            <a:r>
              <a:rPr lang="en-US" sz="2000" dirty="0"/>
              <a:t>playwright died 407 BC</a:t>
            </a:r>
          </a:p>
          <a:p>
            <a:pPr marL="742950" lvl="1" indent="-285750">
              <a:buFont typeface="Arial" panose="020B0604020202020204" pitchFamily="34" charset="0"/>
              <a:buChar char="•"/>
            </a:pPr>
            <a:r>
              <a:rPr lang="en-US" sz="2000" i="1" dirty="0"/>
              <a:t>Iphigenia at Aulis </a:t>
            </a:r>
            <a:r>
              <a:rPr lang="el-GR" sz="2000" i="1" dirty="0"/>
              <a:t>/ ΙΦΙΓΕΝΕΙΑ Η ΕΝ ΑΥΛΙΔΙ</a:t>
            </a:r>
            <a:r>
              <a:rPr lang="en-US" sz="2000" dirty="0"/>
              <a:t> produced posthumously at Athens 405 BC</a:t>
            </a:r>
            <a:br>
              <a:rPr lang="en-US" sz="2000" dirty="0"/>
            </a:br>
            <a:r>
              <a:rPr lang="en-US" sz="2000" dirty="0"/>
              <a:t>       the text is fraught</a:t>
            </a:r>
          </a:p>
          <a:p>
            <a:pPr lvl="2"/>
            <a:r>
              <a:rPr lang="en-US" sz="2000" i="1" dirty="0"/>
              <a:t>    cf. Iphigenia among the </a:t>
            </a:r>
            <a:r>
              <a:rPr lang="en-US" sz="2000" i="1" dirty="0" err="1"/>
              <a:t>Taurians</a:t>
            </a:r>
            <a:r>
              <a:rPr lang="en-US" sz="2000" dirty="0"/>
              <a:t> (ca. 413 BC)</a:t>
            </a:r>
            <a:endParaRPr lang="el-GR" sz="2000" i="1" dirty="0"/>
          </a:p>
          <a:p>
            <a:pPr marL="742950" lvl="1" indent="-285750">
              <a:buFont typeface="Arial" panose="020B0604020202020204" pitchFamily="34" charset="0"/>
              <a:buChar char="•"/>
            </a:pPr>
            <a:r>
              <a:rPr lang="en-US" sz="2000" i="1" dirty="0"/>
              <a:t>Is there no culpability for horrendously bad leadership?</a:t>
            </a:r>
          </a:p>
          <a:p>
            <a:pPr marL="285750" indent="-285750">
              <a:buFont typeface="Arial" panose="020B0604020202020204" pitchFamily="34" charset="0"/>
              <a:buChar char="•"/>
            </a:pPr>
            <a:r>
              <a:rPr lang="en-US" sz="2000" dirty="0"/>
              <a:t>Cacoyannis’ thinker: </a:t>
            </a:r>
            <a:endParaRPr lang="el-GR" sz="2000" dirty="0"/>
          </a:p>
          <a:p>
            <a:pPr marL="742950" lvl="1" indent="-285750">
              <a:buFont typeface="Arial" panose="020B0604020202020204" pitchFamily="34" charset="0"/>
              <a:buChar char="•"/>
            </a:pPr>
            <a:r>
              <a:rPr lang="en-US" sz="2000" dirty="0"/>
              <a:t>Fall of the Junta, or “Reign of the Colonels”, in July 1974 following the failed Coup in Cyprus</a:t>
            </a:r>
          </a:p>
          <a:p>
            <a:pPr marL="742950" lvl="1" indent="-285750">
              <a:buFont typeface="Arial" panose="020B0604020202020204" pitchFamily="34" charset="0"/>
              <a:buChar char="•"/>
            </a:pPr>
            <a:r>
              <a:rPr lang="en-US" sz="2000" i="1" dirty="0"/>
              <a:t>Is there no culpability for horrendously bad leadership?</a:t>
            </a:r>
            <a:endParaRPr lang="en-US" i="1" dirty="0"/>
          </a:p>
          <a:p>
            <a:endParaRPr lang="en-US" dirty="0"/>
          </a:p>
        </p:txBody>
      </p:sp>
    </p:spTree>
    <p:extLst>
      <p:ext uri="{BB962C8B-B14F-4D97-AF65-F5344CB8AC3E}">
        <p14:creationId xmlns:p14="http://schemas.microsoft.com/office/powerpoint/2010/main" val="248708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32F5-0E2C-304D-B8E2-5D7332FFE1EF}"/>
              </a:ext>
            </a:extLst>
          </p:cNvPr>
          <p:cNvSpPr>
            <a:spLocks noGrp="1"/>
          </p:cNvSpPr>
          <p:nvPr>
            <p:ph type="title"/>
          </p:nvPr>
        </p:nvSpPr>
        <p:spPr/>
        <p:txBody>
          <a:bodyPr/>
          <a:lstStyle/>
          <a:p>
            <a:r>
              <a:rPr lang="en-US" dirty="0">
                <a:solidFill>
                  <a:schemeClr val="bg1"/>
                </a:solidFill>
              </a:rPr>
              <a:t>Cacoyannis’ </a:t>
            </a:r>
            <a:r>
              <a:rPr lang="en-US" dirty="0" err="1">
                <a:solidFill>
                  <a:schemeClr val="bg1"/>
                </a:solidFill>
              </a:rPr>
              <a:t>filmcraft</a:t>
            </a:r>
            <a:endParaRPr lang="en-US" dirty="0">
              <a:solidFill>
                <a:schemeClr val="bg1"/>
              </a:solidFill>
            </a:endParaRPr>
          </a:p>
        </p:txBody>
      </p:sp>
      <p:sp>
        <p:nvSpPr>
          <p:cNvPr id="3" name="TextBox 2">
            <a:extLst>
              <a:ext uri="{FF2B5EF4-FFF2-40B4-BE49-F238E27FC236}">
                <a16:creationId xmlns:a16="http://schemas.microsoft.com/office/drawing/2014/main" id="{697E6877-7925-7E4B-B2DF-1FFAB6787521}"/>
              </a:ext>
            </a:extLst>
          </p:cNvPr>
          <p:cNvSpPr txBox="1"/>
          <p:nvPr/>
        </p:nvSpPr>
        <p:spPr>
          <a:xfrm>
            <a:off x="853440" y="1853754"/>
            <a:ext cx="11118174" cy="4401205"/>
          </a:xfrm>
          <a:prstGeom prst="rect">
            <a:avLst/>
          </a:prstGeom>
          <a:gradFill flip="none" rotWithShape="1">
            <a:gsLst>
              <a:gs pos="0">
                <a:srgbClr val="D6D6D6">
                  <a:shade val="30000"/>
                  <a:satMod val="115000"/>
                </a:srgbClr>
              </a:gs>
              <a:gs pos="50000">
                <a:srgbClr val="D6D6D6">
                  <a:shade val="67500"/>
                  <a:satMod val="115000"/>
                </a:srgbClr>
              </a:gs>
              <a:gs pos="100000">
                <a:srgbClr val="D6D6D6">
                  <a:shade val="100000"/>
                  <a:satMod val="115000"/>
                </a:srgbClr>
              </a:gs>
            </a:gsLst>
            <a:path path="circle">
              <a:fillToRect l="100000" t="100000"/>
            </a:path>
            <a:tileRect r="-100000" b="-100000"/>
          </a:gradFill>
        </p:spPr>
        <p:txBody>
          <a:bodyPr wrap="square" rtlCol="0">
            <a:spAutoFit/>
          </a:bodyPr>
          <a:lstStyle/>
          <a:p>
            <a:pPr marL="342900" indent="-342900">
              <a:buFont typeface="Arial" panose="020B0604020202020204" pitchFamily="34" charset="0"/>
              <a:buChar char="•"/>
            </a:pPr>
            <a:r>
              <a:rPr lang="en-US" sz="2000" dirty="0"/>
              <a:t>“</a:t>
            </a:r>
            <a:r>
              <a:rPr lang="en-US" sz="2000" dirty="0" err="1"/>
              <a:t>authenic</a:t>
            </a:r>
            <a:r>
              <a:rPr lang="en-US" sz="2000" dirty="0"/>
              <a:t>” sets </a:t>
            </a:r>
          </a:p>
          <a:p>
            <a:r>
              <a:rPr lang="en-US" sz="2000" dirty="0"/>
              <a:t>	  adapted archaeologically at Mycenae </a:t>
            </a:r>
          </a:p>
          <a:p>
            <a:r>
              <a:rPr lang="en-US" sz="2000" dirty="0"/>
              <a:t>	  but not so much at “Aulis” —  </a:t>
            </a:r>
            <a:br>
              <a:rPr lang="en-US" sz="2000" dirty="0"/>
            </a:br>
            <a:r>
              <a:rPr lang="en-US" sz="2000" dirty="0"/>
              <a:t>                   a composite of </a:t>
            </a:r>
            <a:r>
              <a:rPr lang="en-US" sz="2000" dirty="0" err="1"/>
              <a:t>Loutraki</a:t>
            </a:r>
            <a:r>
              <a:rPr lang="en-US" sz="2000" dirty="0"/>
              <a:t> (beach near Corinth) and </a:t>
            </a:r>
            <a:r>
              <a:rPr lang="en-US" sz="2000" dirty="0" err="1"/>
              <a:t>Chaidari</a:t>
            </a:r>
            <a:r>
              <a:rPr lang="en-US" sz="2000" dirty="0"/>
              <a:t> (military base near Athens</a:t>
            </a:r>
          </a:p>
          <a:p>
            <a:pPr marL="342900" indent="-342900">
              <a:buFont typeface="Arial" panose="020B0604020202020204" pitchFamily="34" charset="0"/>
              <a:buChar char="•"/>
            </a:pPr>
            <a:r>
              <a:rPr lang="en-US" sz="2000" dirty="0"/>
              <a:t> primitivist costuming and properties</a:t>
            </a:r>
            <a:br>
              <a:rPr lang="en-US" sz="2000" dirty="0"/>
            </a:br>
            <a:r>
              <a:rPr lang="en-US" sz="2000" dirty="0"/>
              <a:t>    “Deceptively genuine…:  ‘One of the buildings has Roman-style arches, but only archaeologists</a:t>
            </a:r>
            <a:br>
              <a:rPr lang="en-US" sz="2000" dirty="0"/>
            </a:br>
            <a:r>
              <a:rPr lang="en-US" sz="2000" dirty="0"/>
              <a:t>             will be offended.’” </a:t>
            </a:r>
            <a:r>
              <a:rPr lang="en-US" sz="2000" dirty="0" err="1"/>
              <a:t>Huyssen</a:t>
            </a:r>
            <a:r>
              <a:rPr lang="en-US" sz="2000" dirty="0"/>
              <a:t> (2006)</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First 35 minutes integrate original prologue material with narrative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Adjustments of chorus and choral odes</a:t>
            </a:r>
          </a:p>
          <a:p>
            <a:pPr marL="342900" indent="-342900">
              <a:buFont typeface="Arial" panose="020B0604020202020204" pitchFamily="34" charset="0"/>
              <a:buChar char="•"/>
            </a:pPr>
            <a:r>
              <a:rPr lang="en-US" sz="2000" dirty="0"/>
              <a:t>Inclusion of the army, the fickle throng</a:t>
            </a:r>
          </a:p>
          <a:p>
            <a:pPr marL="342900" indent="-342900">
              <a:buFont typeface="Arial" panose="020B0604020202020204" pitchFamily="34" charset="0"/>
              <a:buChar char="•"/>
            </a:pPr>
            <a:r>
              <a:rPr lang="en-US" sz="2000" i="1" dirty="0"/>
              <a:t>Spaghetti-</a:t>
            </a:r>
            <a:r>
              <a:rPr lang="en-US" sz="2000" i="1" dirty="0" err="1"/>
              <a:t>westernesque</a:t>
            </a:r>
            <a:r>
              <a:rPr lang="en-US" sz="2000" dirty="0"/>
              <a:t> blocking, especially in the vendetta between Agamemnon and </a:t>
            </a:r>
            <a:r>
              <a:rPr lang="en-US" sz="2000" dirty="0" err="1"/>
              <a:t>Calchas</a:t>
            </a:r>
            <a:r>
              <a:rPr lang="en-US" sz="2000" dirty="0"/>
              <a:t>/Odysseus</a:t>
            </a:r>
          </a:p>
          <a:p>
            <a:r>
              <a:rPr lang="en-US" sz="2000" dirty="0"/>
              <a:t> </a:t>
            </a:r>
          </a:p>
        </p:txBody>
      </p:sp>
    </p:spTree>
    <p:extLst>
      <p:ext uri="{BB962C8B-B14F-4D97-AF65-F5344CB8AC3E}">
        <p14:creationId xmlns:p14="http://schemas.microsoft.com/office/powerpoint/2010/main" val="225031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6BB47-4018-1641-A6CD-0FF70AA15691}"/>
              </a:ext>
            </a:extLst>
          </p:cNvPr>
          <p:cNvSpPr>
            <a:spLocks noGrp="1"/>
          </p:cNvSpPr>
          <p:nvPr>
            <p:ph type="title"/>
          </p:nvPr>
        </p:nvSpPr>
        <p:spPr/>
        <p:txBody>
          <a:bodyPr/>
          <a:lstStyle/>
          <a:p>
            <a:r>
              <a:rPr lang="en-US" dirty="0">
                <a:solidFill>
                  <a:schemeClr val="bg1"/>
                </a:solidFill>
              </a:rPr>
              <a:t>Aristotle </a:t>
            </a:r>
            <a:r>
              <a:rPr lang="en-US" i="1" dirty="0">
                <a:solidFill>
                  <a:schemeClr val="bg1"/>
                </a:solidFill>
              </a:rPr>
              <a:t>Poetics</a:t>
            </a:r>
            <a:r>
              <a:rPr lang="en-US" dirty="0">
                <a:solidFill>
                  <a:schemeClr val="bg1"/>
                </a:solidFill>
              </a:rPr>
              <a:t> 15.1454a</a:t>
            </a:r>
          </a:p>
        </p:txBody>
      </p:sp>
      <p:sp>
        <p:nvSpPr>
          <p:cNvPr id="5" name="Content Placeholder 4">
            <a:extLst>
              <a:ext uri="{FF2B5EF4-FFF2-40B4-BE49-F238E27FC236}">
                <a16:creationId xmlns:a16="http://schemas.microsoft.com/office/drawing/2014/main" id="{8E617730-561C-9D4E-A3BF-811BECBE0158}"/>
              </a:ext>
            </a:extLst>
          </p:cNvPr>
          <p:cNvSpPr>
            <a:spLocks noGrp="1"/>
          </p:cNvSpPr>
          <p:nvPr>
            <p:ph sz="half" idx="2"/>
          </p:nvPr>
        </p:nvSpPr>
        <p:spPr>
          <a:xfrm>
            <a:off x="1447191" y="3112626"/>
            <a:ext cx="4645152" cy="2644457"/>
          </a:xfrm>
        </p:spPr>
        <p:txBody>
          <a:bodyPr/>
          <a:lstStyle/>
          <a:p>
            <a:pPr marL="0" indent="0">
              <a:buNone/>
            </a:pPr>
            <a:r>
              <a:rPr lang="el-GR" dirty="0" err="1">
                <a:solidFill>
                  <a:schemeClr val="bg1"/>
                </a:solidFill>
                <a:latin typeface="AttikaU" panose="02000000000000000000" pitchFamily="2" charset="77"/>
              </a:rPr>
              <a:t>Περὶ</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δὲ</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τὰ</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ἤθη</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τέτταρά</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ἐστιν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ὧν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δεῖ</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στοχάζεσθαι</a:t>
            </a:r>
            <a:r>
              <a:rPr lang="el-GR" dirty="0">
                <a:solidFill>
                  <a:schemeClr val="bg1"/>
                </a:solidFill>
                <a:latin typeface="AttikaU" panose="02000000000000000000" pitchFamily="2" charset="77"/>
              </a:rPr>
              <a:t> … τέταρτον </a:t>
            </a:r>
            <a:r>
              <a:rPr lang="el-GR" dirty="0" err="1">
                <a:solidFill>
                  <a:schemeClr val="bg1"/>
                </a:solidFill>
                <a:latin typeface="AttikaU" panose="02000000000000000000" pitchFamily="2" charset="77"/>
              </a:rPr>
              <a:t>δὲ</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τὸ</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ὁμαλόν</a:t>
            </a:r>
            <a:r>
              <a:rPr lang="el-GR" dirty="0">
                <a:solidFill>
                  <a:schemeClr val="bg1"/>
                </a:solidFill>
                <a:latin typeface="AttikaU" panose="02000000000000000000" pitchFamily="2" charset="77"/>
              </a:rPr>
              <a:t>. </a:t>
            </a:r>
            <a:r>
              <a:rPr lang="en-US"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ἔστιν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δὲ</a:t>
            </a:r>
            <a:r>
              <a:rPr lang="el-GR" dirty="0">
                <a:solidFill>
                  <a:schemeClr val="bg1"/>
                </a:solidFill>
                <a:latin typeface="AttikaU" panose="02000000000000000000" pitchFamily="2" charset="77"/>
              </a:rPr>
              <a:t> παράδειγμα … </a:t>
            </a:r>
            <a:r>
              <a:rPr lang="el-GR" dirty="0" err="1">
                <a:solidFill>
                  <a:schemeClr val="bg1"/>
                </a:solidFill>
                <a:latin typeface="AttikaU" panose="02000000000000000000" pitchFamily="2" charset="77"/>
              </a:rPr>
              <a:t>τοῦ</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ἀνωμάλου</a:t>
            </a:r>
            <a:r>
              <a:rPr lang="el-GR" dirty="0">
                <a:solidFill>
                  <a:schemeClr val="bg1"/>
                </a:solidFill>
                <a:latin typeface="AttikaU" panose="02000000000000000000" pitchFamily="2" charset="77"/>
              </a:rPr>
              <a:t> </a:t>
            </a:r>
            <a:br>
              <a:rPr lang="el-GR" dirty="0">
                <a:solidFill>
                  <a:schemeClr val="bg1"/>
                </a:solidFill>
                <a:latin typeface="AttikaU" panose="02000000000000000000" pitchFamily="2" charset="77"/>
              </a:rPr>
            </a:br>
            <a:r>
              <a:rPr lang="el-GR" dirty="0" err="1">
                <a:solidFill>
                  <a:schemeClr val="bg1"/>
                </a:solidFill>
                <a:latin typeface="AttikaU" panose="02000000000000000000" pitchFamily="2" charset="77"/>
              </a:rPr>
              <a:t>ἡ</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ἐν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Αὐλιδι</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Ἰφιγένεια</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οὐδὲν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γὰρ</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ἔοικεν</a:t>
            </a:r>
            <a:r>
              <a:rPr lang="el-GR" dirty="0">
                <a:solidFill>
                  <a:schemeClr val="bg1"/>
                </a:solidFill>
                <a:latin typeface="AttikaU" panose="02000000000000000000" pitchFamily="2" charset="77"/>
              </a:rPr>
              <a:t> </a:t>
            </a:r>
            <a:br>
              <a:rPr lang="en-US" dirty="0">
                <a:solidFill>
                  <a:schemeClr val="bg1"/>
                </a:solidFill>
                <a:latin typeface="AttikaU" panose="02000000000000000000" pitchFamily="2" charset="77"/>
              </a:rPr>
            </a:br>
            <a:r>
              <a:rPr lang="el-GR" dirty="0" err="1">
                <a:solidFill>
                  <a:schemeClr val="bg1"/>
                </a:solidFill>
                <a:latin typeface="AttikaU" panose="02000000000000000000" pitchFamily="2" charset="77"/>
              </a:rPr>
              <a:t>ἡ</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ἱκετεύουσα</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τῇ</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ὑστέρᾳ</a:t>
            </a:r>
            <a:r>
              <a:rPr lang="el-GR" dirty="0">
                <a:solidFill>
                  <a:schemeClr val="bg1"/>
                </a:solidFill>
                <a:latin typeface="AttikaU" panose="02000000000000000000" pitchFamily="2" charset="77"/>
              </a:rPr>
              <a:t>.</a:t>
            </a:r>
            <a:endParaRPr lang="en-US" dirty="0">
              <a:solidFill>
                <a:schemeClr val="bg1"/>
              </a:solidFill>
              <a:latin typeface="AttikaU" panose="02000000000000000000" pitchFamily="2" charset="77"/>
            </a:endParaRPr>
          </a:p>
        </p:txBody>
      </p:sp>
      <p:sp>
        <p:nvSpPr>
          <p:cNvPr id="7" name="Content Placeholder 6">
            <a:extLst>
              <a:ext uri="{FF2B5EF4-FFF2-40B4-BE49-F238E27FC236}">
                <a16:creationId xmlns:a16="http://schemas.microsoft.com/office/drawing/2014/main" id="{756D85F2-1CCF-7148-8BC9-443B92B7D322}"/>
              </a:ext>
            </a:extLst>
          </p:cNvPr>
          <p:cNvSpPr>
            <a:spLocks noGrp="1"/>
          </p:cNvSpPr>
          <p:nvPr>
            <p:ph sz="quarter" idx="4"/>
          </p:nvPr>
        </p:nvSpPr>
        <p:spPr>
          <a:xfrm>
            <a:off x="6409700" y="2019550"/>
            <a:ext cx="4645152" cy="3439314"/>
          </a:xfrm>
          <a:gradFill flip="none" rotWithShape="1">
            <a:gsLst>
              <a:gs pos="0">
                <a:srgbClr val="D6D6D6">
                  <a:shade val="30000"/>
                  <a:satMod val="115000"/>
                </a:srgbClr>
              </a:gs>
              <a:gs pos="50000">
                <a:srgbClr val="D6D6D6">
                  <a:shade val="67500"/>
                  <a:satMod val="115000"/>
                </a:srgbClr>
              </a:gs>
              <a:gs pos="100000">
                <a:srgbClr val="D6D6D6">
                  <a:shade val="100000"/>
                  <a:satMod val="115000"/>
                </a:srgbClr>
              </a:gs>
            </a:gsLst>
            <a:path path="circle">
              <a:fillToRect l="100000" t="100000"/>
            </a:path>
            <a:tileRect r="-100000" b="-100000"/>
          </a:gradFill>
        </p:spPr>
        <p:txBody>
          <a:bodyPr/>
          <a:lstStyle/>
          <a:p>
            <a:pPr marL="0" indent="0">
              <a:buNone/>
            </a:pPr>
            <a:r>
              <a:rPr lang="en-US" dirty="0"/>
              <a:t>Of the four character traits to strive for, the fourth should be consistency of character. … An illustration of inconsistency is </a:t>
            </a:r>
            <a:r>
              <a:rPr lang="en-US" i="1" dirty="0"/>
              <a:t>Iphigenia at Aulis </a:t>
            </a:r>
            <a:r>
              <a:rPr lang="en-US" dirty="0"/>
              <a:t>(for the girl who begs for her life bears no resemblance to the later girl). </a:t>
            </a:r>
            <a:br>
              <a:rPr lang="en-US" dirty="0"/>
            </a:br>
            <a:r>
              <a:rPr lang="en-US" dirty="0"/>
              <a:t> —  1211ff.  vs  1368ff.</a:t>
            </a:r>
          </a:p>
          <a:p>
            <a:pPr marL="0" indent="0">
              <a:buNone/>
            </a:pPr>
            <a:r>
              <a:rPr lang="en-US" dirty="0"/>
              <a:t>       — trans. after S. Halliwell</a:t>
            </a:r>
          </a:p>
        </p:txBody>
      </p:sp>
    </p:spTree>
    <p:extLst>
      <p:ext uri="{BB962C8B-B14F-4D97-AF65-F5344CB8AC3E}">
        <p14:creationId xmlns:p14="http://schemas.microsoft.com/office/powerpoint/2010/main" val="58720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6BB47-4018-1641-A6CD-0FF70AA15691}"/>
              </a:ext>
            </a:extLst>
          </p:cNvPr>
          <p:cNvSpPr>
            <a:spLocks noGrp="1"/>
          </p:cNvSpPr>
          <p:nvPr>
            <p:ph type="title"/>
          </p:nvPr>
        </p:nvSpPr>
        <p:spPr/>
        <p:txBody>
          <a:bodyPr/>
          <a:lstStyle/>
          <a:p>
            <a:r>
              <a:rPr lang="en-US" dirty="0">
                <a:solidFill>
                  <a:schemeClr val="bg1"/>
                </a:solidFill>
              </a:rPr>
              <a:t>Euripides </a:t>
            </a:r>
            <a:r>
              <a:rPr lang="en-US" i="1" dirty="0">
                <a:solidFill>
                  <a:schemeClr val="bg1"/>
                </a:solidFill>
              </a:rPr>
              <a:t>IA</a:t>
            </a:r>
            <a:r>
              <a:rPr lang="en-US" dirty="0">
                <a:solidFill>
                  <a:schemeClr val="bg1"/>
                </a:solidFill>
              </a:rPr>
              <a:t> 1211ff.</a:t>
            </a:r>
            <a:br>
              <a:rPr lang="en-US" dirty="0">
                <a:solidFill>
                  <a:schemeClr val="bg1"/>
                </a:solidFill>
              </a:rPr>
            </a:br>
            <a:r>
              <a:rPr lang="en-US" dirty="0">
                <a:solidFill>
                  <a:schemeClr val="bg1"/>
                </a:solidFill>
              </a:rPr>
              <a:t>    a step toward dramatic novelty</a:t>
            </a:r>
          </a:p>
        </p:txBody>
      </p:sp>
      <p:sp>
        <p:nvSpPr>
          <p:cNvPr id="5" name="Content Placeholder 4">
            <a:extLst>
              <a:ext uri="{FF2B5EF4-FFF2-40B4-BE49-F238E27FC236}">
                <a16:creationId xmlns:a16="http://schemas.microsoft.com/office/drawing/2014/main" id="{8E617730-561C-9D4E-A3BF-811BECBE0158}"/>
              </a:ext>
            </a:extLst>
          </p:cNvPr>
          <p:cNvSpPr>
            <a:spLocks noGrp="1"/>
          </p:cNvSpPr>
          <p:nvPr>
            <p:ph sz="half" idx="2"/>
          </p:nvPr>
        </p:nvSpPr>
        <p:spPr>
          <a:xfrm>
            <a:off x="1447191" y="3112626"/>
            <a:ext cx="4645152" cy="2644457"/>
          </a:xfrm>
        </p:spPr>
        <p:txBody>
          <a:bodyPr>
            <a:normAutofit fontScale="92500" lnSpcReduction="10000"/>
          </a:bodyPr>
          <a:lstStyle/>
          <a:p>
            <a:pPr marL="0" indent="0">
              <a:buNone/>
            </a:pPr>
            <a:r>
              <a:rPr lang="en-US" dirty="0" err="1">
                <a:solidFill>
                  <a:schemeClr val="bg1"/>
                </a:solidFill>
                <a:latin typeface="AttikaU" panose="02000000000000000000" pitchFamily="2" charset="77"/>
              </a:rPr>
              <a:t>ἕ</a:t>
            </a:r>
            <a:r>
              <a:rPr lang="el-GR" dirty="0">
                <a:solidFill>
                  <a:schemeClr val="bg1"/>
                </a:solidFill>
                <a:latin typeface="AttikaU" panose="02000000000000000000" pitchFamily="2" charset="77"/>
              </a:rPr>
              <a:t>ν </a:t>
            </a:r>
            <a:r>
              <a:rPr lang="el-GR" dirty="0" err="1">
                <a:solidFill>
                  <a:schemeClr val="bg1"/>
                </a:solidFill>
                <a:latin typeface="AttikaU" panose="02000000000000000000" pitchFamily="2" charset="77"/>
              </a:rPr>
              <a:t>συντεμοῦσα</a:t>
            </a:r>
            <a:r>
              <a:rPr lang="el-GR" dirty="0">
                <a:solidFill>
                  <a:schemeClr val="bg1"/>
                </a:solidFill>
                <a:latin typeface="AttikaU" panose="02000000000000000000" pitchFamily="2" charset="77"/>
              </a:rPr>
              <a:t> πάντα νικήσω </a:t>
            </a:r>
            <a:r>
              <a:rPr lang="el-GR" dirty="0" err="1">
                <a:solidFill>
                  <a:schemeClr val="bg1"/>
                </a:solidFill>
                <a:latin typeface="AttikaU" panose="02000000000000000000" pitchFamily="2" charset="77"/>
              </a:rPr>
              <a:t>λόγον</a:t>
            </a:r>
            <a:r>
              <a:rPr lang="el-GR" dirty="0">
                <a:solidFill>
                  <a:schemeClr val="bg1"/>
                </a:solidFill>
                <a:latin typeface="AttikaU" panose="02000000000000000000" pitchFamily="2" charset="77"/>
              </a:rPr>
              <a:t>.</a:t>
            </a:r>
            <a:br>
              <a:rPr lang="el-GR" dirty="0">
                <a:solidFill>
                  <a:schemeClr val="bg1"/>
                </a:solidFill>
                <a:latin typeface="AttikaU" panose="02000000000000000000" pitchFamily="2" charset="77"/>
              </a:rPr>
            </a:br>
            <a:r>
              <a:rPr lang="el-GR" dirty="0" err="1">
                <a:solidFill>
                  <a:schemeClr val="bg1"/>
                </a:solidFill>
                <a:latin typeface="AttikaU" panose="02000000000000000000" pitchFamily="2" charset="77"/>
              </a:rPr>
              <a:t>τὸ</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φώς</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τοδ</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ἀνθρώποισιν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ἥδιστον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βλέπειν</a:t>
            </a:r>
            <a:r>
              <a:rPr lang="el-GR" dirty="0">
                <a:solidFill>
                  <a:schemeClr val="bg1"/>
                </a:solidFill>
                <a:latin typeface="AttikaU" panose="02000000000000000000" pitchFamily="2" charset="77"/>
              </a:rPr>
              <a:t>,</a:t>
            </a:r>
            <a:br>
              <a:rPr lang="el-GR" dirty="0">
                <a:solidFill>
                  <a:schemeClr val="bg1"/>
                </a:solidFill>
                <a:latin typeface="AttikaU" panose="02000000000000000000" pitchFamily="2" charset="77"/>
              </a:rPr>
            </a:br>
            <a:r>
              <a:rPr lang="el-GR" dirty="0" err="1">
                <a:solidFill>
                  <a:schemeClr val="bg1"/>
                </a:solidFill>
                <a:latin typeface="AttikaU" panose="02000000000000000000" pitchFamily="2" charset="77"/>
              </a:rPr>
              <a:t>τὰ</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νέρθε</a:t>
            </a:r>
            <a:r>
              <a:rPr lang="el-GR" dirty="0">
                <a:solidFill>
                  <a:schemeClr val="bg1"/>
                </a:solidFill>
                <a:latin typeface="AttikaU" panose="02000000000000000000" pitchFamily="2" charset="77"/>
              </a:rPr>
              <a:t> δ᾿ </a:t>
            </a:r>
            <a:r>
              <a:rPr lang="el-GR" dirty="0" err="1">
                <a:solidFill>
                  <a:schemeClr val="bg1"/>
                </a:solidFill>
                <a:latin typeface="AttikaU" panose="02000000000000000000" pitchFamily="2" charset="77"/>
              </a:rPr>
              <a:t>οὐδεν</a:t>
            </a:r>
            <a:r>
              <a:rPr lang="el-GR" dirty="0">
                <a:solidFill>
                  <a:schemeClr val="bg1"/>
                </a:solidFill>
                <a:latin typeface="AttikaU" panose="02000000000000000000" pitchFamily="2" charset="77"/>
              </a:rPr>
              <a:t>· μαίνεται </a:t>
            </a:r>
            <a:r>
              <a:rPr lang="el-GR" dirty="0" err="1">
                <a:solidFill>
                  <a:schemeClr val="bg1"/>
                </a:solidFill>
                <a:latin typeface="AttikaU" panose="02000000000000000000" pitchFamily="2" charset="77"/>
              </a:rPr>
              <a:t>δ᾿ὃς</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εὔχεται</a:t>
            </a:r>
            <a:br>
              <a:rPr lang="el-GR" dirty="0">
                <a:solidFill>
                  <a:schemeClr val="bg1"/>
                </a:solidFill>
                <a:latin typeface="AttikaU" panose="02000000000000000000" pitchFamily="2" charset="77"/>
              </a:rPr>
            </a:br>
            <a:r>
              <a:rPr lang="el-GR" dirty="0" err="1">
                <a:solidFill>
                  <a:schemeClr val="bg1"/>
                </a:solidFill>
                <a:latin typeface="AttikaU" panose="02000000000000000000" pitchFamily="2" charset="77"/>
              </a:rPr>
              <a:t>θανεῖν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κακῶς</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ζῆν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κρεῖσσον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ἢ</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καλῶς</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θανεῖν</a:t>
            </a:r>
            <a:r>
              <a:rPr lang="el-GR" dirty="0">
                <a:solidFill>
                  <a:schemeClr val="bg1"/>
                </a:solidFill>
                <a:latin typeface="AttikaU" panose="02000000000000000000" pitchFamily="2" charset="77"/>
              </a:rPr>
              <a:t>.</a:t>
            </a:r>
            <a:br>
              <a:rPr lang="en-US" dirty="0">
                <a:solidFill>
                  <a:schemeClr val="bg1"/>
                </a:solidFill>
                <a:latin typeface="AttikaU" panose="02000000000000000000" pitchFamily="2" charset="77"/>
              </a:rPr>
            </a:br>
            <a:r>
              <a:rPr lang="en-US" dirty="0">
                <a:solidFill>
                  <a:schemeClr val="bg1"/>
                </a:solidFill>
                <a:latin typeface="AttikaU" panose="02000000000000000000" pitchFamily="2" charset="77"/>
              </a:rPr>
              <a:t>		                    — 1249-52</a:t>
            </a:r>
          </a:p>
        </p:txBody>
      </p:sp>
      <p:sp>
        <p:nvSpPr>
          <p:cNvPr id="7" name="Content Placeholder 6">
            <a:extLst>
              <a:ext uri="{FF2B5EF4-FFF2-40B4-BE49-F238E27FC236}">
                <a16:creationId xmlns:a16="http://schemas.microsoft.com/office/drawing/2014/main" id="{756D85F2-1CCF-7148-8BC9-443B92B7D322}"/>
              </a:ext>
            </a:extLst>
          </p:cNvPr>
          <p:cNvSpPr>
            <a:spLocks noGrp="1"/>
          </p:cNvSpPr>
          <p:nvPr>
            <p:ph sz="quarter" idx="4"/>
          </p:nvPr>
        </p:nvSpPr>
        <p:spPr>
          <a:xfrm>
            <a:off x="6409700" y="2019550"/>
            <a:ext cx="4645152" cy="3439314"/>
          </a:xfrm>
          <a:gradFill flip="none" rotWithShape="1">
            <a:gsLst>
              <a:gs pos="0">
                <a:srgbClr val="D6D6D6">
                  <a:shade val="30000"/>
                  <a:satMod val="115000"/>
                </a:srgbClr>
              </a:gs>
              <a:gs pos="50000">
                <a:srgbClr val="D6D6D6">
                  <a:shade val="67500"/>
                  <a:satMod val="115000"/>
                </a:srgbClr>
              </a:gs>
              <a:gs pos="100000">
                <a:srgbClr val="D6D6D6">
                  <a:shade val="100000"/>
                  <a:satMod val="115000"/>
                </a:srgbClr>
              </a:gs>
            </a:gsLst>
            <a:path path="circle">
              <a:fillToRect l="100000" t="100000"/>
            </a:path>
            <a:tileRect r="-100000" b="-100000"/>
          </a:gradFill>
        </p:spPr>
        <p:txBody>
          <a:bodyPr>
            <a:normAutofit fontScale="92500" lnSpcReduction="10000"/>
          </a:bodyPr>
          <a:lstStyle/>
          <a:p>
            <a:pPr marL="0" indent="0">
              <a:buNone/>
            </a:pPr>
            <a:r>
              <a:rPr lang="en-US" dirty="0"/>
              <a:t>… So, I summarize it in one sentence and win this argument thus: to gaze upon the light is the sweetest thing for mortals; the netherworld is nothing; the person who prays to die is crazy; living in bad circumstances is better than dying nobly. </a:t>
            </a:r>
            <a:br>
              <a:rPr lang="en-US" dirty="0"/>
            </a:br>
            <a:r>
              <a:rPr lang="en-US" dirty="0"/>
              <a:t>     — trans. Macfarlane</a:t>
            </a:r>
          </a:p>
          <a:p>
            <a:pPr marL="0" indent="0">
              <a:buNone/>
            </a:pPr>
            <a:r>
              <a:rPr lang="en-US" dirty="0"/>
              <a:t>“It’s better to be unhappy and alive than to be dead and glorified.” </a:t>
            </a:r>
            <a:br>
              <a:rPr lang="en-US" dirty="0"/>
            </a:br>
            <a:r>
              <a:rPr lang="en-US" dirty="0"/>
              <a:t>             — Iphigenia in Cacoyannis</a:t>
            </a:r>
          </a:p>
        </p:txBody>
      </p:sp>
    </p:spTree>
    <p:extLst>
      <p:ext uri="{BB962C8B-B14F-4D97-AF65-F5344CB8AC3E}">
        <p14:creationId xmlns:p14="http://schemas.microsoft.com/office/powerpoint/2010/main" val="209395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6BB47-4018-1641-A6CD-0FF70AA15691}"/>
              </a:ext>
            </a:extLst>
          </p:cNvPr>
          <p:cNvSpPr>
            <a:spLocks noGrp="1"/>
          </p:cNvSpPr>
          <p:nvPr>
            <p:ph type="title"/>
          </p:nvPr>
        </p:nvSpPr>
        <p:spPr>
          <a:xfrm>
            <a:off x="1436681" y="793653"/>
            <a:ext cx="10229802" cy="1056319"/>
          </a:xfrm>
        </p:spPr>
        <p:txBody>
          <a:bodyPr>
            <a:normAutofit fontScale="90000"/>
          </a:bodyPr>
          <a:lstStyle/>
          <a:p>
            <a:r>
              <a:rPr lang="en-US" dirty="0">
                <a:solidFill>
                  <a:schemeClr val="bg1"/>
                </a:solidFill>
              </a:rPr>
              <a:t>Euripides </a:t>
            </a:r>
            <a:r>
              <a:rPr lang="en-US" i="1" dirty="0">
                <a:solidFill>
                  <a:schemeClr val="bg1"/>
                </a:solidFill>
              </a:rPr>
              <a:t>IA</a:t>
            </a:r>
            <a:r>
              <a:rPr lang="en-US" dirty="0">
                <a:solidFill>
                  <a:schemeClr val="bg1"/>
                </a:solidFill>
              </a:rPr>
              <a:t> 1368ff.  — Achieving Dramatic Novelty</a:t>
            </a:r>
            <a:br>
              <a:rPr lang="en-US" dirty="0">
                <a:solidFill>
                  <a:schemeClr val="bg1"/>
                </a:solidFill>
              </a:rPr>
            </a:br>
            <a:r>
              <a:rPr lang="en-US" dirty="0">
                <a:solidFill>
                  <a:schemeClr val="bg1"/>
                </a:solidFill>
              </a:rPr>
              <a:t>    A little girl pursuing </a:t>
            </a:r>
            <a:r>
              <a:rPr lang="en-US" i="1" dirty="0" err="1">
                <a:solidFill>
                  <a:schemeClr val="bg1"/>
                </a:solidFill>
              </a:rPr>
              <a:t>Kleos</a:t>
            </a:r>
            <a:r>
              <a:rPr lang="en-US" dirty="0">
                <a:solidFill>
                  <a:schemeClr val="bg1"/>
                </a:solidFill>
              </a:rPr>
              <a:t>,  as Savior of Greece</a:t>
            </a:r>
          </a:p>
        </p:txBody>
      </p:sp>
      <p:sp>
        <p:nvSpPr>
          <p:cNvPr id="5" name="Content Placeholder 4">
            <a:extLst>
              <a:ext uri="{FF2B5EF4-FFF2-40B4-BE49-F238E27FC236}">
                <a16:creationId xmlns:a16="http://schemas.microsoft.com/office/drawing/2014/main" id="{8E617730-561C-9D4E-A3BF-811BECBE0158}"/>
              </a:ext>
            </a:extLst>
          </p:cNvPr>
          <p:cNvSpPr>
            <a:spLocks noGrp="1"/>
          </p:cNvSpPr>
          <p:nvPr>
            <p:ph sz="half" idx="2"/>
          </p:nvPr>
        </p:nvSpPr>
        <p:spPr>
          <a:xfrm>
            <a:off x="1292772" y="2106771"/>
            <a:ext cx="4952404" cy="2465229"/>
          </a:xfrm>
        </p:spPr>
        <p:txBody>
          <a:bodyPr>
            <a:normAutofit fontScale="85000" lnSpcReduction="10000"/>
          </a:bodyPr>
          <a:lstStyle/>
          <a:p>
            <a:pPr marL="0" indent="0">
              <a:buNone/>
            </a:pPr>
            <a:r>
              <a:rPr lang="el-GR" dirty="0" err="1">
                <a:solidFill>
                  <a:schemeClr val="bg1"/>
                </a:solidFill>
                <a:latin typeface="AttikaU" panose="02000000000000000000" pitchFamily="2" charset="77"/>
              </a:rPr>
              <a:t>Εἰς</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ἔμ</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Ἑλλὰς</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ἡ</a:t>
            </a:r>
            <a:r>
              <a:rPr lang="el-GR" dirty="0">
                <a:solidFill>
                  <a:schemeClr val="bg1"/>
                </a:solidFill>
                <a:latin typeface="AttikaU" panose="02000000000000000000" pitchFamily="2" charset="77"/>
              </a:rPr>
              <a:t> μεγίστη πάσα </a:t>
            </a:r>
            <a:r>
              <a:rPr lang="el-GR" dirty="0" err="1">
                <a:solidFill>
                  <a:schemeClr val="bg1"/>
                </a:solidFill>
                <a:latin typeface="AttikaU" panose="02000000000000000000" pitchFamily="2" charset="77"/>
              </a:rPr>
              <a:t>νῦν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ἀποβλέπει</a:t>
            </a:r>
            <a:r>
              <a:rPr lang="el-GR" dirty="0">
                <a:solidFill>
                  <a:schemeClr val="bg1"/>
                </a:solidFill>
                <a:latin typeface="AttikaU" panose="02000000000000000000" pitchFamily="2" charset="77"/>
              </a:rPr>
              <a:t>,</a:t>
            </a:r>
            <a:br>
              <a:rPr lang="el-GR" dirty="0">
                <a:solidFill>
                  <a:schemeClr val="bg1"/>
                </a:solidFill>
                <a:latin typeface="AttikaU" panose="02000000000000000000" pitchFamily="2" charset="77"/>
              </a:rPr>
            </a:br>
            <a:r>
              <a:rPr lang="el-GR" dirty="0" err="1">
                <a:solidFill>
                  <a:schemeClr val="bg1"/>
                </a:solidFill>
                <a:latin typeface="AttikaU" panose="02000000000000000000" pitchFamily="2" charset="77"/>
              </a:rPr>
              <a:t>κἀν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ἐμοὶ</a:t>
            </a:r>
            <a:r>
              <a:rPr lang="el-GR" dirty="0">
                <a:solidFill>
                  <a:schemeClr val="bg1"/>
                </a:solidFill>
                <a:latin typeface="AttikaU" panose="02000000000000000000" pitchFamily="2" charset="77"/>
              </a:rPr>
              <a:t> πορθμός τε </a:t>
            </a:r>
            <a:r>
              <a:rPr lang="el-GR" dirty="0" err="1">
                <a:solidFill>
                  <a:schemeClr val="bg1"/>
                </a:solidFill>
                <a:latin typeface="AttikaU" panose="02000000000000000000" pitchFamily="2" charset="77"/>
              </a:rPr>
              <a:t>ναῶν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καὶ</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Φρυγῶν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κατασκαφαὶ</a:t>
            </a:r>
            <a:br>
              <a:rPr lang="el-GR" dirty="0">
                <a:solidFill>
                  <a:schemeClr val="bg1"/>
                </a:solidFill>
                <a:latin typeface="AttikaU" panose="02000000000000000000" pitchFamily="2" charset="77"/>
              </a:rPr>
            </a:br>
            <a:r>
              <a:rPr lang="el-GR" dirty="0" err="1">
                <a:solidFill>
                  <a:schemeClr val="bg1"/>
                </a:solidFill>
                <a:latin typeface="AttikaU" panose="02000000000000000000" pitchFamily="2" charset="77"/>
              </a:rPr>
              <a:t>τάς</a:t>
            </a:r>
            <a:r>
              <a:rPr lang="el-GR" dirty="0">
                <a:solidFill>
                  <a:schemeClr val="bg1"/>
                </a:solidFill>
                <a:latin typeface="AttikaU" panose="02000000000000000000" pitchFamily="2" charset="77"/>
              </a:rPr>
              <a:t> τε </a:t>
            </a:r>
            <a:r>
              <a:rPr lang="el-GR" dirty="0" err="1">
                <a:solidFill>
                  <a:schemeClr val="bg1"/>
                </a:solidFill>
                <a:latin typeface="AttikaU" panose="02000000000000000000" pitchFamily="2" charset="77"/>
              </a:rPr>
              <a:t>μελλούσας</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γυναῖκας</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ἤν</a:t>
            </a:r>
            <a:r>
              <a:rPr lang="el-GR" dirty="0">
                <a:solidFill>
                  <a:schemeClr val="bg1"/>
                </a:solidFill>
                <a:latin typeface="AttikaU" panose="02000000000000000000" pitchFamily="2" charset="77"/>
              </a:rPr>
              <a:t> τι </a:t>
            </a:r>
            <a:r>
              <a:rPr lang="el-GR" dirty="0" err="1">
                <a:solidFill>
                  <a:schemeClr val="bg1"/>
                </a:solidFill>
                <a:latin typeface="AttikaU" panose="02000000000000000000" pitchFamily="2" charset="77"/>
              </a:rPr>
              <a:t>δρῶσι</a:t>
            </a:r>
            <a:r>
              <a:rPr lang="el-GR" dirty="0">
                <a:solidFill>
                  <a:schemeClr val="bg1"/>
                </a:solidFill>
                <a:latin typeface="AttikaU" panose="02000000000000000000" pitchFamily="2" charset="77"/>
              </a:rPr>
              <a:t> βάρβαροι,</a:t>
            </a:r>
            <a:br>
              <a:rPr lang="el-GR" dirty="0">
                <a:solidFill>
                  <a:schemeClr val="bg1"/>
                </a:solidFill>
                <a:latin typeface="AttikaU" panose="02000000000000000000" pitchFamily="2" charset="77"/>
              </a:rPr>
            </a:br>
            <a:r>
              <a:rPr lang="el-GR" dirty="0" err="1">
                <a:solidFill>
                  <a:schemeClr val="bg1"/>
                </a:solidFill>
                <a:latin typeface="AttikaU" panose="02000000000000000000" pitchFamily="2" charset="77"/>
              </a:rPr>
              <a:t>μηκέθ</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ἁρπάζειν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ἐᾶν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τὰς</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ὀλβίας</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ἐξ</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Ἑλλάδος</a:t>
            </a:r>
            <a:r>
              <a:rPr lang="el-GR" dirty="0">
                <a:solidFill>
                  <a:schemeClr val="bg1"/>
                </a:solidFill>
                <a:latin typeface="AttikaU" panose="02000000000000000000" pitchFamily="2" charset="77"/>
              </a:rPr>
              <a:t>,</a:t>
            </a:r>
            <a:br>
              <a:rPr lang="el-GR" dirty="0">
                <a:solidFill>
                  <a:schemeClr val="bg1"/>
                </a:solidFill>
                <a:latin typeface="AttikaU" panose="02000000000000000000" pitchFamily="2" charset="77"/>
              </a:rPr>
            </a:br>
            <a:r>
              <a:rPr lang="el-GR" dirty="0" err="1">
                <a:solidFill>
                  <a:schemeClr val="bg1"/>
                </a:solidFill>
                <a:latin typeface="AttikaU" panose="02000000000000000000" pitchFamily="2" charset="77"/>
              </a:rPr>
              <a:t>τὸν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Ἑλένης</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τείσαντας</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ὄλεθρον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ἣν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ἀνήρπασεν</a:t>
            </a:r>
            <a:r>
              <a:rPr lang="el-GR" dirty="0">
                <a:solidFill>
                  <a:schemeClr val="bg1"/>
                </a:solidFill>
                <a:latin typeface="AttikaU" panose="02000000000000000000" pitchFamily="2" charset="77"/>
              </a:rPr>
              <a:t> Πάρις.</a:t>
            </a:r>
            <a:br>
              <a:rPr lang="el-GR" dirty="0">
                <a:solidFill>
                  <a:schemeClr val="bg1"/>
                </a:solidFill>
                <a:latin typeface="AttikaU" panose="02000000000000000000" pitchFamily="2" charset="77"/>
              </a:rPr>
            </a:br>
            <a:r>
              <a:rPr lang="el-GR" dirty="0">
                <a:solidFill>
                  <a:schemeClr val="bg1"/>
                </a:solidFill>
                <a:latin typeface="AttikaU" panose="02000000000000000000" pitchFamily="2" charset="77"/>
              </a:rPr>
              <a:t>Ταύτα πάντα </a:t>
            </a:r>
            <a:r>
              <a:rPr lang="el-GR" dirty="0" err="1">
                <a:solidFill>
                  <a:schemeClr val="bg1"/>
                </a:solidFill>
                <a:latin typeface="AttikaU" panose="02000000000000000000" pitchFamily="2" charset="77"/>
              </a:rPr>
              <a:t>κατθανοῦσα</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ῥύσομαι</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καί</a:t>
            </a:r>
            <a:r>
              <a:rPr lang="el-GR" dirty="0">
                <a:solidFill>
                  <a:schemeClr val="bg1"/>
                </a:solidFill>
                <a:latin typeface="AttikaU" panose="02000000000000000000" pitchFamily="2" charset="77"/>
              </a:rPr>
              <a:t> μου κλέος,</a:t>
            </a:r>
            <a:br>
              <a:rPr lang="el-GR" dirty="0">
                <a:solidFill>
                  <a:schemeClr val="bg1"/>
                </a:solidFill>
                <a:latin typeface="AttikaU" panose="02000000000000000000" pitchFamily="2" charset="77"/>
              </a:rPr>
            </a:br>
            <a:r>
              <a:rPr lang="el-GR" dirty="0" err="1">
                <a:solidFill>
                  <a:schemeClr val="bg1"/>
                </a:solidFill>
                <a:latin typeface="AttikaU" panose="02000000000000000000" pitchFamily="2" charset="77"/>
              </a:rPr>
              <a:t>Ἑλλάδ</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ὡς</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ἠλευθέρωσα</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μακάριον</a:t>
            </a:r>
            <a:r>
              <a:rPr lang="el-GR" dirty="0">
                <a:solidFill>
                  <a:schemeClr val="bg1"/>
                </a:solidFill>
                <a:latin typeface="AttikaU" panose="02000000000000000000" pitchFamily="2" charset="77"/>
              </a:rPr>
              <a:t> </a:t>
            </a:r>
            <a:r>
              <a:rPr lang="el-GR" dirty="0" err="1">
                <a:solidFill>
                  <a:schemeClr val="bg1"/>
                </a:solidFill>
                <a:latin typeface="AttikaU" panose="02000000000000000000" pitchFamily="2" charset="77"/>
              </a:rPr>
              <a:t>γενήσεται</a:t>
            </a:r>
            <a:r>
              <a:rPr lang="el-GR" dirty="0">
                <a:solidFill>
                  <a:schemeClr val="bg1"/>
                </a:solidFill>
                <a:latin typeface="AttikaU" panose="02000000000000000000" pitchFamily="2" charset="77"/>
              </a:rPr>
              <a:t>. </a:t>
            </a:r>
            <a:br>
              <a:rPr lang="el-GR" dirty="0">
                <a:solidFill>
                  <a:schemeClr val="bg1"/>
                </a:solidFill>
                <a:latin typeface="AttikaU" panose="02000000000000000000" pitchFamily="2" charset="77"/>
              </a:rPr>
            </a:br>
            <a:r>
              <a:rPr lang="el-GR" dirty="0">
                <a:solidFill>
                  <a:schemeClr val="bg1"/>
                </a:solidFill>
                <a:latin typeface="AttikaU" panose="02000000000000000000" pitchFamily="2" charset="77"/>
              </a:rPr>
              <a:t>       			       </a:t>
            </a:r>
            <a:r>
              <a:rPr lang="en-US" dirty="0">
                <a:solidFill>
                  <a:schemeClr val="bg1"/>
                </a:solidFill>
                <a:latin typeface="AttikaU" panose="02000000000000000000" pitchFamily="2" charset="77"/>
              </a:rPr>
              <a:t>— 1377-1385</a:t>
            </a:r>
          </a:p>
        </p:txBody>
      </p:sp>
      <p:sp>
        <p:nvSpPr>
          <p:cNvPr id="2" name="TextBox 1">
            <a:extLst>
              <a:ext uri="{FF2B5EF4-FFF2-40B4-BE49-F238E27FC236}">
                <a16:creationId xmlns:a16="http://schemas.microsoft.com/office/drawing/2014/main" id="{914250C1-D1D7-0947-819C-9EC786BBFEE5}"/>
              </a:ext>
            </a:extLst>
          </p:cNvPr>
          <p:cNvSpPr txBox="1"/>
          <p:nvPr/>
        </p:nvSpPr>
        <p:spPr>
          <a:xfrm>
            <a:off x="6404440" y="2238703"/>
            <a:ext cx="5482759" cy="2585323"/>
          </a:xfrm>
          <a:prstGeom prst="rect">
            <a:avLst/>
          </a:prstGeom>
          <a:gradFill flip="none" rotWithShape="1">
            <a:gsLst>
              <a:gs pos="0">
                <a:srgbClr val="D6D6D6">
                  <a:shade val="30000"/>
                  <a:satMod val="115000"/>
                </a:srgbClr>
              </a:gs>
              <a:gs pos="50000">
                <a:srgbClr val="D6D6D6">
                  <a:shade val="67500"/>
                  <a:satMod val="115000"/>
                </a:srgbClr>
              </a:gs>
              <a:gs pos="100000">
                <a:srgbClr val="D6D6D6">
                  <a:shade val="100000"/>
                  <a:satMod val="115000"/>
                </a:srgbClr>
              </a:gs>
            </a:gsLst>
            <a:path path="circle">
              <a:fillToRect l="100000" t="100000"/>
            </a:path>
            <a:tileRect r="-100000" b="-100000"/>
          </a:gra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dirty="0">
                <a:latin typeface="AttikaU" panose="02000000000000000000" pitchFamily="2" charset="77"/>
              </a:rPr>
              <a:t>All of great Hellas looks now to me. Indeed,</a:t>
            </a:r>
            <a:br>
              <a:rPr lang="en-US" dirty="0">
                <a:latin typeface="AttikaU" panose="02000000000000000000" pitchFamily="2" charset="77"/>
              </a:rPr>
            </a:br>
            <a:r>
              <a:rPr lang="en-US" dirty="0">
                <a:latin typeface="AttikaU" panose="02000000000000000000" pitchFamily="2" charset="77"/>
              </a:rPr>
              <a:t>Through me comes the ships’ passage and Troy’s sack.</a:t>
            </a:r>
            <a:br>
              <a:rPr lang="en-US" dirty="0">
                <a:latin typeface="AttikaU" panose="02000000000000000000" pitchFamily="2" charset="77"/>
              </a:rPr>
            </a:br>
            <a:r>
              <a:rPr lang="en-US" dirty="0">
                <a:latin typeface="AttikaU" panose="02000000000000000000" pitchFamily="2" charset="77"/>
              </a:rPr>
              <a:t>Never again will barbarians assault and take captive Women from their happiness in Hellas; nor will women Pay the shame of Helen whom Paris abducted.</a:t>
            </a:r>
            <a:br>
              <a:rPr lang="en-US" dirty="0">
                <a:latin typeface="AttikaU" panose="02000000000000000000" pitchFamily="2" charset="77"/>
              </a:rPr>
            </a:br>
            <a:r>
              <a:rPr lang="en-US" dirty="0">
                <a:latin typeface="AttikaU" panose="02000000000000000000" pitchFamily="2" charset="77"/>
              </a:rPr>
              <a:t>Every one of these things shall I set aright in my death. </a:t>
            </a:r>
            <a:br>
              <a:rPr lang="en-US" dirty="0">
                <a:latin typeface="AttikaU" panose="02000000000000000000" pitchFamily="2" charset="77"/>
              </a:rPr>
            </a:br>
            <a:r>
              <a:rPr lang="en-US" dirty="0">
                <a:latin typeface="AttikaU" panose="02000000000000000000" pitchFamily="2" charset="77"/>
              </a:rPr>
              <a:t>This shall be my fame —  how I set Hellas free.</a:t>
            </a:r>
            <a:br>
              <a:rPr lang="en-US" dirty="0">
                <a:latin typeface="AttikaU" panose="02000000000000000000" pitchFamily="2" charset="77"/>
              </a:rPr>
            </a:br>
            <a:r>
              <a:rPr lang="en-US" dirty="0">
                <a:latin typeface="AttikaU" panose="02000000000000000000" pitchFamily="2" charset="77"/>
              </a:rPr>
              <a:t>My fame shall be blessed. </a:t>
            </a:r>
          </a:p>
          <a:p>
            <a:r>
              <a:rPr lang="en-US" dirty="0">
                <a:latin typeface="AttikaU" panose="02000000000000000000" pitchFamily="2" charset="77"/>
              </a:rPr>
              <a:t>                                                 — trans RTM</a:t>
            </a:r>
          </a:p>
        </p:txBody>
      </p:sp>
    </p:spTree>
    <p:extLst>
      <p:ext uri="{BB962C8B-B14F-4D97-AF65-F5344CB8AC3E}">
        <p14:creationId xmlns:p14="http://schemas.microsoft.com/office/powerpoint/2010/main" val="389683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person with a beard looking at the camera&#10;&#10;Description automatically generated">
            <a:extLst>
              <a:ext uri="{FF2B5EF4-FFF2-40B4-BE49-F238E27FC236}">
                <a16:creationId xmlns:a16="http://schemas.microsoft.com/office/drawing/2014/main" id="{002E1557-9D0C-864D-9F54-69E66506AB50}"/>
              </a:ext>
            </a:extLst>
          </p:cNvPr>
          <p:cNvPicPr>
            <a:picLocks noChangeAspect="1"/>
          </p:cNvPicPr>
          <p:nvPr/>
        </p:nvPicPr>
        <p:blipFill>
          <a:blip r:embed="rId2"/>
          <a:stretch>
            <a:fillRect/>
          </a:stretch>
        </p:blipFill>
        <p:spPr>
          <a:xfrm>
            <a:off x="4657653" y="1210962"/>
            <a:ext cx="7424395" cy="4436076"/>
          </a:xfrm>
          <a:prstGeom prst="rect">
            <a:avLst/>
          </a:prstGeom>
        </p:spPr>
      </p:pic>
    </p:spTree>
    <p:extLst>
      <p:ext uri="{BB962C8B-B14F-4D97-AF65-F5344CB8AC3E}">
        <p14:creationId xmlns:p14="http://schemas.microsoft.com/office/powerpoint/2010/main" val="397051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475E88-1E48-914C-BF0B-79A515178225}"/>
              </a:ext>
            </a:extLst>
          </p:cNvPr>
          <p:cNvSpPr>
            <a:spLocks noGrp="1"/>
          </p:cNvSpPr>
          <p:nvPr>
            <p:ph type="title"/>
          </p:nvPr>
        </p:nvSpPr>
        <p:spPr>
          <a:xfrm>
            <a:off x="1588028" y="862035"/>
            <a:ext cx="3273099" cy="2247117"/>
          </a:xfrm>
        </p:spPr>
        <p:txBody>
          <a:bodyPr>
            <a:normAutofit/>
          </a:bodyPr>
          <a:lstStyle/>
          <a:p>
            <a:r>
              <a:rPr lang="en-US" sz="3100" dirty="0"/>
              <a:t>The Sacrifice of Iphigenia, </a:t>
            </a:r>
            <a:r>
              <a:rPr lang="en-US" sz="2000" dirty="0"/>
              <a:t>fragment of fresco, 25-79 AD; Pompeii, House of the Tragic Poet; MAN inv. 9112</a:t>
            </a:r>
            <a:endParaRPr lang="en-US" dirty="0"/>
          </a:p>
        </p:txBody>
      </p:sp>
      <p:pic>
        <p:nvPicPr>
          <p:cNvPr id="9" name="Content Placeholder 8" descr="A group of people posing for a photo&#10;&#10;Description automatically generated">
            <a:extLst>
              <a:ext uri="{FF2B5EF4-FFF2-40B4-BE49-F238E27FC236}">
                <a16:creationId xmlns:a16="http://schemas.microsoft.com/office/drawing/2014/main" id="{63EA8800-F218-3945-8741-9E338F8C9DA1}"/>
              </a:ext>
            </a:extLst>
          </p:cNvPr>
          <p:cNvPicPr>
            <a:picLocks noGrp="1" noChangeAspect="1"/>
          </p:cNvPicPr>
          <p:nvPr>
            <p:ph idx="1"/>
          </p:nvPr>
        </p:nvPicPr>
        <p:blipFill>
          <a:blip r:embed="rId2"/>
          <a:stretch>
            <a:fillRect/>
          </a:stretch>
        </p:blipFill>
        <p:spPr>
          <a:xfrm>
            <a:off x="5800677" y="101488"/>
            <a:ext cx="6106532" cy="6324025"/>
          </a:xfrm>
          <a:effectLst>
            <a:outerShdw blurRad="114300" dist="266700" dir="7800000" algn="tl" rotWithShape="0">
              <a:prstClr val="black">
                <a:alpha val="40000"/>
              </a:prstClr>
            </a:outerShdw>
          </a:effectLst>
        </p:spPr>
      </p:pic>
      <p:sp>
        <p:nvSpPr>
          <p:cNvPr id="7" name="Text Placeholder 6">
            <a:extLst>
              <a:ext uri="{FF2B5EF4-FFF2-40B4-BE49-F238E27FC236}">
                <a16:creationId xmlns:a16="http://schemas.microsoft.com/office/drawing/2014/main" id="{74A32042-8299-D14A-8C91-7EC25F352E5B}"/>
              </a:ext>
            </a:extLst>
          </p:cNvPr>
          <p:cNvSpPr>
            <a:spLocks noGrp="1"/>
          </p:cNvSpPr>
          <p:nvPr>
            <p:ph type="body" sz="half" idx="2"/>
          </p:nvPr>
        </p:nvSpPr>
        <p:spPr>
          <a:xfrm>
            <a:off x="1444671" y="3205491"/>
            <a:ext cx="3559815" cy="2639255"/>
          </a:xfrm>
        </p:spPr>
        <p:txBody>
          <a:bodyPr>
            <a:normAutofit/>
          </a:bodyPr>
          <a:lstStyle/>
          <a:p>
            <a:r>
              <a:rPr lang="en-US" dirty="0"/>
              <a:t>Two narrative planes:</a:t>
            </a:r>
          </a:p>
          <a:p>
            <a:r>
              <a:rPr lang="en-US" dirty="0"/>
              <a:t>    below — Iphigenia carried from Agamemnon (l.) to </a:t>
            </a:r>
            <a:r>
              <a:rPr lang="en-US" dirty="0" err="1"/>
              <a:t>Calchas</a:t>
            </a:r>
            <a:r>
              <a:rPr lang="en-US" dirty="0"/>
              <a:t> (r.) by Ulysses and Diomedes; column w/ Diana (or Hecate)</a:t>
            </a:r>
          </a:p>
          <a:p>
            <a:r>
              <a:rPr lang="en-US" dirty="0"/>
              <a:t>    above — Iphigenia transported by proxy-sacrificial hind to Diana’s presence</a:t>
            </a:r>
          </a:p>
        </p:txBody>
      </p:sp>
      <p:sp>
        <p:nvSpPr>
          <p:cNvPr id="10" name="TextBox 9">
            <a:extLst>
              <a:ext uri="{FF2B5EF4-FFF2-40B4-BE49-F238E27FC236}">
                <a16:creationId xmlns:a16="http://schemas.microsoft.com/office/drawing/2014/main" id="{92B4BFBF-8991-F241-A1A5-B597FD99437D}"/>
              </a:ext>
            </a:extLst>
          </p:cNvPr>
          <p:cNvSpPr txBox="1"/>
          <p:nvPr/>
        </p:nvSpPr>
        <p:spPr>
          <a:xfrm>
            <a:off x="8649730" y="6425513"/>
            <a:ext cx="3429144" cy="369332"/>
          </a:xfrm>
          <a:prstGeom prst="rect">
            <a:avLst/>
          </a:prstGeom>
          <a:noFill/>
        </p:spPr>
        <p:txBody>
          <a:bodyPr wrap="none" rtlCol="0">
            <a:spAutoFit/>
          </a:bodyPr>
          <a:lstStyle/>
          <a:p>
            <a:r>
              <a:rPr lang="en-US" dirty="0"/>
              <a:t>image from Google Arts &amp; Culture</a:t>
            </a:r>
          </a:p>
        </p:txBody>
      </p:sp>
    </p:spTree>
    <p:extLst>
      <p:ext uri="{BB962C8B-B14F-4D97-AF65-F5344CB8AC3E}">
        <p14:creationId xmlns:p14="http://schemas.microsoft.com/office/powerpoint/2010/main" val="90243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person with a beard looking at the camera&#10;&#10;Description automatically generated">
            <a:extLst>
              <a:ext uri="{FF2B5EF4-FFF2-40B4-BE49-F238E27FC236}">
                <a16:creationId xmlns:a16="http://schemas.microsoft.com/office/drawing/2014/main" id="{002E1557-9D0C-864D-9F54-69E66506AB50}"/>
              </a:ext>
            </a:extLst>
          </p:cNvPr>
          <p:cNvPicPr>
            <a:picLocks noChangeAspect="1"/>
          </p:cNvPicPr>
          <p:nvPr/>
        </p:nvPicPr>
        <p:blipFill>
          <a:blip r:embed="rId2"/>
          <a:stretch>
            <a:fillRect/>
          </a:stretch>
        </p:blipFill>
        <p:spPr>
          <a:xfrm>
            <a:off x="4657653" y="1210962"/>
            <a:ext cx="7424395" cy="4436076"/>
          </a:xfrm>
          <a:prstGeom prst="rect">
            <a:avLst/>
          </a:prstGeom>
        </p:spPr>
      </p:pic>
      <p:sp>
        <p:nvSpPr>
          <p:cNvPr id="2" name="TextBox 1">
            <a:extLst>
              <a:ext uri="{FF2B5EF4-FFF2-40B4-BE49-F238E27FC236}">
                <a16:creationId xmlns:a16="http://schemas.microsoft.com/office/drawing/2014/main" id="{B847B44B-D9DF-EE4E-955F-2566A50804C4}"/>
              </a:ext>
            </a:extLst>
          </p:cNvPr>
          <p:cNvSpPr txBox="1"/>
          <p:nvPr/>
        </p:nvSpPr>
        <p:spPr>
          <a:xfrm>
            <a:off x="768096" y="5669280"/>
            <a:ext cx="11051936" cy="369332"/>
          </a:xfrm>
          <a:prstGeom prst="rect">
            <a:avLst/>
          </a:prstGeom>
          <a:noFill/>
        </p:spPr>
        <p:txBody>
          <a:bodyPr wrap="none" rtlCol="0">
            <a:spAutoFit/>
          </a:bodyPr>
          <a:lstStyle/>
          <a:p>
            <a:r>
              <a:rPr lang="en-US" dirty="0"/>
              <a:t>What does Agamemnon see through the mist?        </a:t>
            </a:r>
            <a:r>
              <a:rPr lang="en-US"/>
              <a:t>And… </a:t>
            </a:r>
            <a:r>
              <a:rPr lang="en-US" dirty="0"/>
              <a:t>H</a:t>
            </a:r>
            <a:r>
              <a:rPr lang="en-US"/>
              <a:t>ow </a:t>
            </a:r>
            <a:r>
              <a:rPr lang="en-US" dirty="0"/>
              <a:t>in the world could he not stop this from happening?</a:t>
            </a:r>
          </a:p>
        </p:txBody>
      </p:sp>
    </p:spTree>
    <p:extLst>
      <p:ext uri="{BB962C8B-B14F-4D97-AF65-F5344CB8AC3E}">
        <p14:creationId xmlns:p14="http://schemas.microsoft.com/office/powerpoint/2010/main" val="221188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69000"/>
          </a:blip>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FFA8FB-DB84-364D-98BC-745D74F38E56}"/>
              </a:ext>
            </a:extLst>
          </p:cNvPr>
          <p:cNvSpPr txBox="1"/>
          <p:nvPr/>
        </p:nvSpPr>
        <p:spPr>
          <a:xfrm>
            <a:off x="487679" y="1889760"/>
            <a:ext cx="10695179" cy="553998"/>
          </a:xfrm>
          <a:prstGeom prst="rect">
            <a:avLst/>
          </a:prstGeom>
          <a:noFill/>
        </p:spPr>
        <p:txBody>
          <a:bodyPr wrap="square" rtlCol="0">
            <a:spAutoFit/>
          </a:bodyPr>
          <a:lstStyle/>
          <a:p>
            <a:r>
              <a:rPr lang="en-US" sz="3000" dirty="0">
                <a:latin typeface="Copperplate" panose="02000504000000020004" pitchFamily="2" charset="77"/>
              </a:rPr>
              <a:t>Thyestes = </a:t>
            </a:r>
            <a:r>
              <a:rPr lang="en-US" sz="3000" dirty="0" err="1">
                <a:latin typeface="Copperplate" panose="02000504000000020004" pitchFamily="2" charset="77"/>
              </a:rPr>
              <a:t>Daeto</a:t>
            </a:r>
            <a:r>
              <a:rPr lang="en-US" sz="3000" dirty="0">
                <a:latin typeface="Copperplate" panose="02000504000000020004" pitchFamily="2" charset="77"/>
              </a:rPr>
              <a:t>   				          Atreus = </a:t>
            </a:r>
            <a:r>
              <a:rPr lang="en-US" sz="3000" dirty="0" err="1">
                <a:latin typeface="Copperplate" panose="02000504000000020004" pitchFamily="2" charset="77"/>
              </a:rPr>
              <a:t>Aerope</a:t>
            </a:r>
            <a:endParaRPr lang="en-US" sz="3000" dirty="0">
              <a:latin typeface="Copperplate" panose="02000504000000020004" pitchFamily="2" charset="77"/>
            </a:endParaRPr>
          </a:p>
        </p:txBody>
      </p:sp>
      <p:sp>
        <p:nvSpPr>
          <p:cNvPr id="6" name="TextBox 5">
            <a:extLst>
              <a:ext uri="{FF2B5EF4-FFF2-40B4-BE49-F238E27FC236}">
                <a16:creationId xmlns:a16="http://schemas.microsoft.com/office/drawing/2014/main" id="{7A1504EC-A4B6-0E45-8111-3501B3827355}"/>
              </a:ext>
            </a:extLst>
          </p:cNvPr>
          <p:cNvSpPr txBox="1"/>
          <p:nvPr/>
        </p:nvSpPr>
        <p:spPr>
          <a:xfrm>
            <a:off x="487680" y="3048000"/>
            <a:ext cx="11343170" cy="492443"/>
          </a:xfrm>
          <a:prstGeom prst="rect">
            <a:avLst/>
          </a:prstGeom>
          <a:noFill/>
        </p:spPr>
        <p:txBody>
          <a:bodyPr wrap="none" rtlCol="0">
            <a:spAutoFit/>
          </a:bodyPr>
          <a:lstStyle/>
          <a:p>
            <a:r>
              <a:rPr lang="en-US" sz="2600" dirty="0">
                <a:latin typeface="Copperplate" panose="02000504000000020004" pitchFamily="2" charset="77"/>
              </a:rPr>
              <a:t>	Aegisthus 		</a:t>
            </a:r>
            <a:r>
              <a:rPr lang="en-US" sz="2600" dirty="0">
                <a:solidFill>
                  <a:srgbClr val="0432FF"/>
                </a:solidFill>
                <a:latin typeface="Copperplate" panose="02000504000000020004" pitchFamily="2" charset="77"/>
              </a:rPr>
              <a:t>Agamemnon = Clytemnestra       Menelaus </a:t>
            </a:r>
            <a:r>
              <a:rPr lang="en-US" sz="2600" dirty="0">
                <a:latin typeface="Copperplate" panose="02000504000000020004" pitchFamily="2" charset="77"/>
              </a:rPr>
              <a:t>= Helen</a:t>
            </a:r>
          </a:p>
        </p:txBody>
      </p:sp>
      <p:sp>
        <p:nvSpPr>
          <p:cNvPr id="7" name="TextBox 6">
            <a:extLst>
              <a:ext uri="{FF2B5EF4-FFF2-40B4-BE49-F238E27FC236}">
                <a16:creationId xmlns:a16="http://schemas.microsoft.com/office/drawing/2014/main" id="{AE46E052-6E38-F94C-A9DA-40817D8EDE8C}"/>
              </a:ext>
            </a:extLst>
          </p:cNvPr>
          <p:cNvSpPr txBox="1"/>
          <p:nvPr/>
        </p:nvSpPr>
        <p:spPr>
          <a:xfrm>
            <a:off x="1643453" y="4132418"/>
            <a:ext cx="11416828" cy="553998"/>
          </a:xfrm>
          <a:prstGeom prst="rect">
            <a:avLst/>
          </a:prstGeom>
          <a:noFill/>
        </p:spPr>
        <p:txBody>
          <a:bodyPr wrap="square" rtlCol="0">
            <a:spAutoFit/>
          </a:bodyPr>
          <a:lstStyle/>
          <a:p>
            <a:r>
              <a:rPr lang="en-US" sz="3000" dirty="0">
                <a:solidFill>
                  <a:srgbClr val="0432FF"/>
                </a:solidFill>
                <a:latin typeface="Copperplate" panose="02000504000000020004" pitchFamily="2" charset="77"/>
              </a:rPr>
              <a:t>Iphigenia	  </a:t>
            </a:r>
            <a:r>
              <a:rPr lang="en-US" sz="3000" dirty="0">
                <a:latin typeface="Copperplate" panose="02000504000000020004" pitchFamily="2" charset="77"/>
              </a:rPr>
              <a:t> Electra </a:t>
            </a:r>
            <a:r>
              <a:rPr lang="en-US" sz="3000" dirty="0">
                <a:solidFill>
                  <a:schemeClr val="bg1">
                    <a:lumMod val="65000"/>
                  </a:schemeClr>
                </a:solidFill>
                <a:latin typeface="Copperplate" panose="02000504000000020004" pitchFamily="2" charset="77"/>
              </a:rPr>
              <a:t>  a daughter   </a:t>
            </a:r>
            <a:r>
              <a:rPr lang="en-US" sz="3000" dirty="0">
                <a:solidFill>
                  <a:srgbClr val="0432FF"/>
                </a:solidFill>
                <a:latin typeface="Copperplate" panose="02000504000000020004" pitchFamily="2" charset="77"/>
              </a:rPr>
              <a:t>Orestes</a:t>
            </a:r>
            <a:r>
              <a:rPr lang="en-US" sz="3000" dirty="0">
                <a:latin typeface="Copperplate" panose="02000504000000020004" pitchFamily="2" charset="77"/>
              </a:rPr>
              <a:t>  Hermione</a:t>
            </a:r>
          </a:p>
        </p:txBody>
      </p:sp>
      <p:sp>
        <p:nvSpPr>
          <p:cNvPr id="8" name="TextBox 7">
            <a:extLst>
              <a:ext uri="{FF2B5EF4-FFF2-40B4-BE49-F238E27FC236}">
                <a16:creationId xmlns:a16="http://schemas.microsoft.com/office/drawing/2014/main" id="{DC745556-6DF0-E34F-8B55-9DD49316AFCE}"/>
              </a:ext>
            </a:extLst>
          </p:cNvPr>
          <p:cNvSpPr txBox="1"/>
          <p:nvPr/>
        </p:nvSpPr>
        <p:spPr>
          <a:xfrm>
            <a:off x="633754" y="472440"/>
            <a:ext cx="7201010" cy="553998"/>
          </a:xfrm>
          <a:prstGeom prst="rect">
            <a:avLst/>
          </a:prstGeom>
          <a:noFill/>
        </p:spPr>
        <p:txBody>
          <a:bodyPr wrap="none" rtlCol="0">
            <a:spAutoFit/>
          </a:bodyPr>
          <a:lstStyle/>
          <a:p>
            <a:r>
              <a:rPr lang="en-US" sz="3000" dirty="0">
                <a:latin typeface="Copperplate" panose="02000504000000020004" pitchFamily="2" charset="77"/>
              </a:rPr>
              <a:t>Tantalus =&gt; Pelops =&gt; </a:t>
            </a:r>
            <a:r>
              <a:rPr lang="en-US" sz="3000" dirty="0" err="1">
                <a:latin typeface="Copperplate" panose="02000504000000020004" pitchFamily="2" charset="77"/>
              </a:rPr>
              <a:t>Pleisthenes</a:t>
            </a:r>
            <a:r>
              <a:rPr lang="en-US" sz="3000" dirty="0">
                <a:latin typeface="Copperplate" panose="02000504000000020004" pitchFamily="2" charset="77"/>
              </a:rPr>
              <a:t> </a:t>
            </a:r>
          </a:p>
        </p:txBody>
      </p:sp>
      <p:cxnSp>
        <p:nvCxnSpPr>
          <p:cNvPr id="10" name="Straight Connector 9">
            <a:extLst>
              <a:ext uri="{FF2B5EF4-FFF2-40B4-BE49-F238E27FC236}">
                <a16:creationId xmlns:a16="http://schemas.microsoft.com/office/drawing/2014/main" id="{B20D70AD-6CEF-B945-826E-7E47A129F540}"/>
              </a:ext>
            </a:extLst>
          </p:cNvPr>
          <p:cNvCxnSpPr>
            <a:cxnSpLocks/>
          </p:cNvCxnSpPr>
          <p:nvPr/>
        </p:nvCxnSpPr>
        <p:spPr>
          <a:xfrm>
            <a:off x="4951562" y="995660"/>
            <a:ext cx="0" cy="421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5A90D4-D9C2-F649-9A3D-7A780B7FB9D8}"/>
              </a:ext>
            </a:extLst>
          </p:cNvPr>
          <p:cNvCxnSpPr>
            <a:cxnSpLocks/>
          </p:cNvCxnSpPr>
          <p:nvPr/>
        </p:nvCxnSpPr>
        <p:spPr>
          <a:xfrm>
            <a:off x="1949570" y="1483743"/>
            <a:ext cx="60902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EA2CAD-D332-924C-A7F0-FBEBDF6E1AEA}"/>
              </a:ext>
            </a:extLst>
          </p:cNvPr>
          <p:cNvCxnSpPr/>
          <p:nvPr/>
        </p:nvCxnSpPr>
        <p:spPr>
          <a:xfrm>
            <a:off x="1949570" y="1483743"/>
            <a:ext cx="0" cy="406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EE1404-4FB6-0842-B407-A2C75C192DCB}"/>
              </a:ext>
            </a:extLst>
          </p:cNvPr>
          <p:cNvCxnSpPr/>
          <p:nvPr/>
        </p:nvCxnSpPr>
        <p:spPr>
          <a:xfrm>
            <a:off x="8036944" y="1494094"/>
            <a:ext cx="0" cy="406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CE8A5B-00D6-D445-AB2C-7A2E38176C07}"/>
              </a:ext>
            </a:extLst>
          </p:cNvPr>
          <p:cNvCxnSpPr/>
          <p:nvPr/>
        </p:nvCxnSpPr>
        <p:spPr>
          <a:xfrm>
            <a:off x="5449019" y="2635082"/>
            <a:ext cx="0" cy="406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62ABCE6-D826-D54D-8FA2-B56379731C5F}"/>
              </a:ext>
            </a:extLst>
          </p:cNvPr>
          <p:cNvCxnSpPr/>
          <p:nvPr/>
        </p:nvCxnSpPr>
        <p:spPr>
          <a:xfrm>
            <a:off x="9762227" y="2641982"/>
            <a:ext cx="0" cy="406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4E8EF6-38DC-374A-AF08-B423B0430E55}"/>
              </a:ext>
            </a:extLst>
          </p:cNvPr>
          <p:cNvCxnSpPr/>
          <p:nvPr/>
        </p:nvCxnSpPr>
        <p:spPr>
          <a:xfrm>
            <a:off x="5449019" y="2641983"/>
            <a:ext cx="43160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54C016B-7388-5149-AEC9-D9EBD9617C5B}"/>
              </a:ext>
            </a:extLst>
          </p:cNvPr>
          <p:cNvCxnSpPr>
            <a:cxnSpLocks/>
          </p:cNvCxnSpPr>
          <p:nvPr/>
        </p:nvCxnSpPr>
        <p:spPr>
          <a:xfrm>
            <a:off x="8761563" y="2271526"/>
            <a:ext cx="0" cy="32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90EC67-973E-4440-98CA-B8462C81F5CA}"/>
              </a:ext>
            </a:extLst>
          </p:cNvPr>
          <p:cNvCxnSpPr/>
          <p:nvPr/>
        </p:nvCxnSpPr>
        <p:spPr>
          <a:xfrm>
            <a:off x="3068129" y="3883017"/>
            <a:ext cx="0" cy="406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93E8EC-046E-3144-8B35-31632DB61324}"/>
              </a:ext>
            </a:extLst>
          </p:cNvPr>
          <p:cNvCxnSpPr/>
          <p:nvPr/>
        </p:nvCxnSpPr>
        <p:spPr>
          <a:xfrm>
            <a:off x="4707147" y="3876115"/>
            <a:ext cx="0" cy="406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8A0F788-449F-0D40-A4B9-44BCA383FC0E}"/>
              </a:ext>
            </a:extLst>
          </p:cNvPr>
          <p:cNvCxnSpPr/>
          <p:nvPr/>
        </p:nvCxnSpPr>
        <p:spPr>
          <a:xfrm>
            <a:off x="6915510" y="3876114"/>
            <a:ext cx="0" cy="406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FF628E-33F8-B94F-A970-A660EEBA3254}"/>
              </a:ext>
            </a:extLst>
          </p:cNvPr>
          <p:cNvCxnSpPr/>
          <p:nvPr/>
        </p:nvCxnSpPr>
        <p:spPr>
          <a:xfrm>
            <a:off x="9382664" y="3883017"/>
            <a:ext cx="0" cy="406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D73E29F-E820-7F48-A7A1-650E0505BA51}"/>
              </a:ext>
            </a:extLst>
          </p:cNvPr>
          <p:cNvCxnSpPr/>
          <p:nvPr/>
        </p:nvCxnSpPr>
        <p:spPr>
          <a:xfrm>
            <a:off x="3068129" y="3876114"/>
            <a:ext cx="6314535" cy="6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B82A994-1769-EE4F-B23E-5B8813C00C83}"/>
              </a:ext>
            </a:extLst>
          </p:cNvPr>
          <p:cNvCxnSpPr/>
          <p:nvPr/>
        </p:nvCxnSpPr>
        <p:spPr>
          <a:xfrm>
            <a:off x="6518695" y="3477000"/>
            <a:ext cx="0" cy="406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332A20E-3FCD-454E-BA96-20759824DDDA}"/>
              </a:ext>
            </a:extLst>
          </p:cNvPr>
          <p:cNvCxnSpPr/>
          <p:nvPr/>
        </p:nvCxnSpPr>
        <p:spPr>
          <a:xfrm>
            <a:off x="10452341" y="3866317"/>
            <a:ext cx="0" cy="406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94CBAAA-0185-F942-B30C-E8CDD9E0E085}"/>
              </a:ext>
            </a:extLst>
          </p:cNvPr>
          <p:cNvCxnSpPr/>
          <p:nvPr/>
        </p:nvCxnSpPr>
        <p:spPr>
          <a:xfrm>
            <a:off x="10452341" y="3477000"/>
            <a:ext cx="0" cy="406017"/>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636B7B0-C9D9-544C-8827-2A7756FC1FDA}"/>
              </a:ext>
            </a:extLst>
          </p:cNvPr>
          <p:cNvSpPr txBox="1"/>
          <p:nvPr/>
        </p:nvSpPr>
        <p:spPr>
          <a:xfrm>
            <a:off x="962981" y="5363906"/>
            <a:ext cx="8063426" cy="584775"/>
          </a:xfrm>
          <a:prstGeom prst="rect">
            <a:avLst/>
          </a:prstGeom>
          <a:noFill/>
        </p:spPr>
        <p:txBody>
          <a:bodyPr wrap="none" rtlCol="0">
            <a:spAutoFit/>
          </a:bodyPr>
          <a:lstStyle/>
          <a:p>
            <a:r>
              <a:rPr lang="en-US" sz="3200" dirty="0">
                <a:solidFill>
                  <a:schemeClr val="accent1"/>
                </a:solidFill>
                <a:latin typeface="Copperplate" panose="02000504000000020004" pitchFamily="2" charset="77"/>
              </a:rPr>
              <a:t>The House of Atreus, after Euripides</a:t>
            </a:r>
          </a:p>
        </p:txBody>
      </p:sp>
      <p:sp>
        <p:nvSpPr>
          <p:cNvPr id="38" name="TextBox 37">
            <a:extLst>
              <a:ext uri="{FF2B5EF4-FFF2-40B4-BE49-F238E27FC236}">
                <a16:creationId xmlns:a16="http://schemas.microsoft.com/office/drawing/2014/main" id="{9A8C0AD2-7443-C144-BC52-819DDCE4B46E}"/>
              </a:ext>
            </a:extLst>
          </p:cNvPr>
          <p:cNvSpPr txBox="1"/>
          <p:nvPr/>
        </p:nvSpPr>
        <p:spPr>
          <a:xfrm>
            <a:off x="484810" y="2312982"/>
            <a:ext cx="3858212" cy="523220"/>
          </a:xfrm>
          <a:prstGeom prst="rect">
            <a:avLst/>
          </a:prstGeom>
          <a:noFill/>
        </p:spPr>
        <p:txBody>
          <a:bodyPr wrap="square" rtlCol="0">
            <a:spAutoFit/>
          </a:bodyPr>
          <a:lstStyle/>
          <a:p>
            <a:r>
              <a:rPr lang="en-US" sz="2800" dirty="0"/>
              <a:t>   = </a:t>
            </a:r>
            <a:r>
              <a:rPr lang="en-US" sz="2800" dirty="0" err="1">
                <a:latin typeface="Copperplate" panose="02000504000000020004" pitchFamily="2" charset="77"/>
              </a:rPr>
              <a:t>Pelopeia</a:t>
            </a:r>
            <a:r>
              <a:rPr lang="en-US" sz="2800" dirty="0">
                <a:latin typeface="Copperplate" panose="02000504000000020004" pitchFamily="2" charset="77"/>
              </a:rPr>
              <a:t>   sons</a:t>
            </a:r>
            <a:endParaRPr lang="en-US" sz="2000" dirty="0">
              <a:latin typeface="Copperplate" panose="02000504000000020004" pitchFamily="2" charset="77"/>
            </a:endParaRPr>
          </a:p>
        </p:txBody>
      </p:sp>
      <p:cxnSp>
        <p:nvCxnSpPr>
          <p:cNvPr id="46" name="Straight Connector 45">
            <a:extLst>
              <a:ext uri="{FF2B5EF4-FFF2-40B4-BE49-F238E27FC236}">
                <a16:creationId xmlns:a16="http://schemas.microsoft.com/office/drawing/2014/main" id="{C1FE814A-E19E-CF43-B088-EC85B208567C}"/>
              </a:ext>
            </a:extLst>
          </p:cNvPr>
          <p:cNvCxnSpPr>
            <a:cxnSpLocks/>
          </p:cNvCxnSpPr>
          <p:nvPr/>
        </p:nvCxnSpPr>
        <p:spPr>
          <a:xfrm>
            <a:off x="2252586" y="2843103"/>
            <a:ext cx="258793" cy="285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31621A0-AF33-0D47-AF92-D318C097A088}"/>
              </a:ext>
            </a:extLst>
          </p:cNvPr>
          <p:cNvCxnSpPr>
            <a:cxnSpLocks/>
          </p:cNvCxnSpPr>
          <p:nvPr/>
        </p:nvCxnSpPr>
        <p:spPr>
          <a:xfrm>
            <a:off x="2511379" y="2250362"/>
            <a:ext cx="0" cy="292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5B55B29-DA4E-CC44-A3C1-9AD1A273A6B5}"/>
              </a:ext>
            </a:extLst>
          </p:cNvPr>
          <p:cNvCxnSpPr>
            <a:cxnSpLocks/>
          </p:cNvCxnSpPr>
          <p:nvPr/>
        </p:nvCxnSpPr>
        <p:spPr>
          <a:xfrm flipH="1">
            <a:off x="2511379" y="2450658"/>
            <a:ext cx="1077211"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47355D0-7FDF-EF49-82FB-9F4C3BC8952E}"/>
              </a:ext>
            </a:extLst>
          </p:cNvPr>
          <p:cNvSpPr txBox="1"/>
          <p:nvPr/>
        </p:nvSpPr>
        <p:spPr>
          <a:xfrm>
            <a:off x="9278781" y="6120504"/>
            <a:ext cx="2265428" cy="523220"/>
          </a:xfrm>
          <a:prstGeom prst="rect">
            <a:avLst/>
          </a:prstGeom>
          <a:noFill/>
        </p:spPr>
        <p:txBody>
          <a:bodyPr wrap="none" rtlCol="0">
            <a:spAutoFit/>
          </a:bodyPr>
          <a:lstStyle/>
          <a:p>
            <a:r>
              <a:rPr lang="en-US" sz="2800" dirty="0" err="1">
                <a:solidFill>
                  <a:srgbClr val="92D050"/>
                </a:solidFill>
              </a:rPr>
              <a:t>ogcma.byu.edu</a:t>
            </a:r>
            <a:endParaRPr lang="en-US" sz="2800" dirty="0">
              <a:solidFill>
                <a:srgbClr val="92D050"/>
              </a:solidFill>
            </a:endParaRPr>
          </a:p>
        </p:txBody>
      </p:sp>
      <p:cxnSp>
        <p:nvCxnSpPr>
          <p:cNvPr id="3" name="Straight Connector 2">
            <a:extLst>
              <a:ext uri="{FF2B5EF4-FFF2-40B4-BE49-F238E27FC236}">
                <a16:creationId xmlns:a16="http://schemas.microsoft.com/office/drawing/2014/main" id="{C8AF1C23-180C-134E-AC5B-CC1E6AF7F33F}"/>
              </a:ext>
            </a:extLst>
          </p:cNvPr>
          <p:cNvCxnSpPr/>
          <p:nvPr/>
        </p:nvCxnSpPr>
        <p:spPr>
          <a:xfrm>
            <a:off x="10636469" y="3429000"/>
            <a:ext cx="1194381" cy="0"/>
          </a:xfrm>
          <a:prstGeom prst="line">
            <a:avLst/>
          </a:prstGeom>
          <a:ln w="28575">
            <a:solidFill>
              <a:srgbClr val="0432FF"/>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9712557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06E650-568E-CB4A-95EB-8D44EA4FD635}"/>
              </a:ext>
            </a:extLst>
          </p:cNvPr>
          <p:cNvSpPr>
            <a:spLocks noGrp="1"/>
          </p:cNvSpPr>
          <p:nvPr>
            <p:ph type="title"/>
          </p:nvPr>
        </p:nvSpPr>
        <p:spPr/>
        <p:txBody>
          <a:bodyPr/>
          <a:lstStyle/>
          <a:p>
            <a:r>
              <a:rPr lang="en-US" dirty="0">
                <a:solidFill>
                  <a:schemeClr val="bg1"/>
                </a:solidFill>
              </a:rPr>
              <a:t>Iphigenia, played by Tatiana </a:t>
            </a:r>
            <a:r>
              <a:rPr lang="en-US" dirty="0" err="1">
                <a:solidFill>
                  <a:schemeClr val="bg1"/>
                </a:solidFill>
              </a:rPr>
              <a:t>Papamoschou</a:t>
            </a:r>
            <a:endParaRPr lang="en-US" dirty="0">
              <a:solidFill>
                <a:schemeClr val="bg1"/>
              </a:solidFill>
            </a:endParaRPr>
          </a:p>
        </p:txBody>
      </p:sp>
      <p:sp>
        <p:nvSpPr>
          <p:cNvPr id="5" name="Content Placeholder 4">
            <a:extLst>
              <a:ext uri="{FF2B5EF4-FFF2-40B4-BE49-F238E27FC236}">
                <a16:creationId xmlns:a16="http://schemas.microsoft.com/office/drawing/2014/main" id="{5BFACCAD-C429-7C47-AAEB-CD89D8CC00B7}"/>
              </a:ext>
            </a:extLst>
          </p:cNvPr>
          <p:cNvSpPr>
            <a:spLocks noGrp="1"/>
          </p:cNvSpPr>
          <p:nvPr>
            <p:ph idx="1"/>
          </p:nvPr>
        </p:nvSpPr>
        <p:spPr/>
        <p:txBody>
          <a:bodyPr/>
          <a:lstStyle/>
          <a:p>
            <a:pPr marL="0" indent="0">
              <a:buNone/>
            </a:pPr>
            <a:endParaRPr lang="en-US" dirty="0"/>
          </a:p>
        </p:txBody>
      </p:sp>
      <p:sp>
        <p:nvSpPr>
          <p:cNvPr id="6" name="Text Placeholder 5">
            <a:extLst>
              <a:ext uri="{FF2B5EF4-FFF2-40B4-BE49-F238E27FC236}">
                <a16:creationId xmlns:a16="http://schemas.microsoft.com/office/drawing/2014/main" id="{6ADB9E6F-D8EB-F641-86AB-2DA27E5EAA2D}"/>
              </a:ext>
            </a:extLst>
          </p:cNvPr>
          <p:cNvSpPr>
            <a:spLocks noGrp="1"/>
          </p:cNvSpPr>
          <p:nvPr>
            <p:ph type="body" sz="half" idx="2"/>
          </p:nvPr>
        </p:nvSpPr>
        <p:spPr/>
        <p:txBody>
          <a:bodyPr>
            <a:normAutofit fontScale="92500" lnSpcReduction="10000"/>
          </a:bodyPr>
          <a:lstStyle/>
          <a:p>
            <a:r>
              <a:rPr lang="en-US" dirty="0" err="1"/>
              <a:t>Papamoschou</a:t>
            </a:r>
            <a:r>
              <a:rPr lang="en-US" dirty="0"/>
              <a:t> (b. 1964, Athens) was an amateur actor when the film was made</a:t>
            </a:r>
          </a:p>
          <a:p>
            <a:r>
              <a:rPr lang="en-US" dirty="0"/>
              <a:t>Key scenes: throughout… but especially the two speeches to her parents — a) better to live in shame than to die in glory, then b) her urging Clytemnestra against retaliation and Achilles against foolish heroics.</a:t>
            </a:r>
          </a:p>
          <a:p>
            <a:endParaRPr lang="en-US" dirty="0"/>
          </a:p>
        </p:txBody>
      </p:sp>
      <p:pic>
        <p:nvPicPr>
          <p:cNvPr id="7" name="Picture 6">
            <a:extLst>
              <a:ext uri="{FF2B5EF4-FFF2-40B4-BE49-F238E27FC236}">
                <a16:creationId xmlns:a16="http://schemas.microsoft.com/office/drawing/2014/main" id="{67F3370E-6EA4-1744-B968-2CE1D2797DF0}"/>
              </a:ext>
            </a:extLst>
          </p:cNvPr>
          <p:cNvPicPr>
            <a:picLocks noChangeAspect="1"/>
          </p:cNvPicPr>
          <p:nvPr/>
        </p:nvPicPr>
        <p:blipFill>
          <a:blip r:embed="rId2"/>
          <a:stretch>
            <a:fillRect/>
          </a:stretch>
        </p:blipFill>
        <p:spPr>
          <a:xfrm>
            <a:off x="4898983" y="1400200"/>
            <a:ext cx="6875706" cy="3864147"/>
          </a:xfrm>
          <a:prstGeom prst="rect">
            <a:avLst/>
          </a:prstGeom>
          <a:noFill/>
        </p:spPr>
      </p:pic>
    </p:spTree>
    <p:extLst>
      <p:ext uri="{BB962C8B-B14F-4D97-AF65-F5344CB8AC3E}">
        <p14:creationId xmlns:p14="http://schemas.microsoft.com/office/powerpoint/2010/main" val="161840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06E650-568E-CB4A-95EB-8D44EA4FD635}"/>
              </a:ext>
            </a:extLst>
          </p:cNvPr>
          <p:cNvSpPr>
            <a:spLocks noGrp="1"/>
          </p:cNvSpPr>
          <p:nvPr>
            <p:ph type="title"/>
          </p:nvPr>
        </p:nvSpPr>
        <p:spPr/>
        <p:txBody>
          <a:bodyPr/>
          <a:lstStyle/>
          <a:p>
            <a:r>
              <a:rPr lang="en-US" dirty="0">
                <a:solidFill>
                  <a:schemeClr val="bg1"/>
                </a:solidFill>
              </a:rPr>
              <a:t>Clytemnestra, played by Irene Papas</a:t>
            </a:r>
          </a:p>
        </p:txBody>
      </p:sp>
      <p:pic>
        <p:nvPicPr>
          <p:cNvPr id="8" name="Content Placeholder 7">
            <a:extLst>
              <a:ext uri="{FF2B5EF4-FFF2-40B4-BE49-F238E27FC236}">
                <a16:creationId xmlns:a16="http://schemas.microsoft.com/office/drawing/2014/main" id="{0172542B-D938-AF4F-BB8B-0B3372111F20}"/>
              </a:ext>
            </a:extLst>
          </p:cNvPr>
          <p:cNvPicPr>
            <a:picLocks noGrp="1" noChangeAspect="1"/>
          </p:cNvPicPr>
          <p:nvPr>
            <p:ph idx="1"/>
          </p:nvPr>
        </p:nvPicPr>
        <p:blipFill>
          <a:blip r:embed="rId2"/>
          <a:stretch>
            <a:fillRect/>
          </a:stretch>
        </p:blipFill>
        <p:spPr>
          <a:xfrm>
            <a:off x="5308442" y="1038706"/>
            <a:ext cx="6628546" cy="4014766"/>
          </a:xfrm>
        </p:spPr>
      </p:pic>
      <p:sp>
        <p:nvSpPr>
          <p:cNvPr id="6" name="Text Placeholder 5">
            <a:extLst>
              <a:ext uri="{FF2B5EF4-FFF2-40B4-BE49-F238E27FC236}">
                <a16:creationId xmlns:a16="http://schemas.microsoft.com/office/drawing/2014/main" id="{6ADB9E6F-D8EB-F641-86AB-2DA27E5EAA2D}"/>
              </a:ext>
            </a:extLst>
          </p:cNvPr>
          <p:cNvSpPr>
            <a:spLocks noGrp="1"/>
          </p:cNvSpPr>
          <p:nvPr>
            <p:ph type="body" sz="half" idx="2"/>
          </p:nvPr>
        </p:nvSpPr>
        <p:spPr>
          <a:xfrm>
            <a:off x="900753" y="3205491"/>
            <a:ext cx="3818932" cy="2248181"/>
          </a:xfrm>
        </p:spPr>
        <p:txBody>
          <a:bodyPr>
            <a:normAutofit fontScale="77500" lnSpcReduction="20000"/>
          </a:bodyPr>
          <a:lstStyle/>
          <a:p>
            <a:r>
              <a:rPr lang="en-US" dirty="0"/>
              <a:t>Papas is one of Greek cinema’s most accomplished actors, the star of </a:t>
            </a:r>
            <a:r>
              <a:rPr lang="en-US" dirty="0" err="1"/>
              <a:t>Cacoyannis</a:t>
            </a:r>
            <a:r>
              <a:rPr lang="en-US" dirty="0"/>
              <a:t>’ </a:t>
            </a:r>
            <a:r>
              <a:rPr lang="en-US" i="1" dirty="0"/>
              <a:t>Electra</a:t>
            </a:r>
            <a:r>
              <a:rPr lang="en-US" dirty="0"/>
              <a:t> and featured as Helen in his </a:t>
            </a:r>
            <a:r>
              <a:rPr lang="en-US" i="1" dirty="0"/>
              <a:t>Trojan Women</a:t>
            </a:r>
          </a:p>
          <a:p>
            <a:r>
              <a:rPr lang="en-US" dirty="0"/>
              <a:t>Watch in this film how she transforms from a loving, careful mother who cannot think of missing her daughter’s wedding into a bitter woman with abundant reason to consider revenge.</a:t>
            </a:r>
          </a:p>
          <a:p>
            <a:r>
              <a:rPr lang="en-US" dirty="0"/>
              <a:t>Key scenes: the eager inquiry about Achilles’ past, the final POV shot (with Papas’ glorious Hellenic hair menacing across the camera lens)</a:t>
            </a:r>
          </a:p>
          <a:p>
            <a:endParaRPr lang="en-US" dirty="0"/>
          </a:p>
          <a:p>
            <a:endParaRPr lang="en-US" dirty="0"/>
          </a:p>
        </p:txBody>
      </p:sp>
    </p:spTree>
    <p:extLst>
      <p:ext uri="{BB962C8B-B14F-4D97-AF65-F5344CB8AC3E}">
        <p14:creationId xmlns:p14="http://schemas.microsoft.com/office/powerpoint/2010/main" val="32882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06E650-568E-CB4A-95EB-8D44EA4FD635}"/>
              </a:ext>
            </a:extLst>
          </p:cNvPr>
          <p:cNvSpPr>
            <a:spLocks noGrp="1"/>
          </p:cNvSpPr>
          <p:nvPr>
            <p:ph type="title"/>
          </p:nvPr>
        </p:nvSpPr>
        <p:spPr/>
        <p:txBody>
          <a:bodyPr/>
          <a:lstStyle/>
          <a:p>
            <a:r>
              <a:rPr lang="en-US" dirty="0">
                <a:solidFill>
                  <a:schemeClr val="bg1"/>
                </a:solidFill>
              </a:rPr>
              <a:t>Agamemnon, played by Kostas </a:t>
            </a:r>
            <a:r>
              <a:rPr lang="en-US" dirty="0" err="1">
                <a:solidFill>
                  <a:schemeClr val="bg1"/>
                </a:solidFill>
              </a:rPr>
              <a:t>Kazakos</a:t>
            </a:r>
            <a:endParaRPr lang="en-US" dirty="0">
              <a:solidFill>
                <a:schemeClr val="bg1"/>
              </a:solidFill>
            </a:endParaRPr>
          </a:p>
        </p:txBody>
      </p:sp>
      <p:pic>
        <p:nvPicPr>
          <p:cNvPr id="9" name="Content Placeholder 8">
            <a:extLst>
              <a:ext uri="{FF2B5EF4-FFF2-40B4-BE49-F238E27FC236}">
                <a16:creationId xmlns:a16="http://schemas.microsoft.com/office/drawing/2014/main" id="{D735907E-99D8-254B-B605-FD1BECD68AB2}"/>
              </a:ext>
            </a:extLst>
          </p:cNvPr>
          <p:cNvPicPr>
            <a:picLocks noGrp="1" noChangeAspect="1"/>
          </p:cNvPicPr>
          <p:nvPr>
            <p:ph idx="1"/>
          </p:nvPr>
        </p:nvPicPr>
        <p:blipFill>
          <a:blip r:embed="rId2"/>
          <a:stretch>
            <a:fillRect/>
          </a:stretch>
        </p:blipFill>
        <p:spPr>
          <a:xfrm>
            <a:off x="7851328" y="453678"/>
            <a:ext cx="4010828" cy="2425446"/>
          </a:xfrm>
        </p:spPr>
      </p:pic>
      <p:sp>
        <p:nvSpPr>
          <p:cNvPr id="6" name="Text Placeholder 5">
            <a:extLst>
              <a:ext uri="{FF2B5EF4-FFF2-40B4-BE49-F238E27FC236}">
                <a16:creationId xmlns:a16="http://schemas.microsoft.com/office/drawing/2014/main" id="{6ADB9E6F-D8EB-F641-86AB-2DA27E5EAA2D}"/>
              </a:ext>
            </a:extLst>
          </p:cNvPr>
          <p:cNvSpPr>
            <a:spLocks noGrp="1"/>
          </p:cNvSpPr>
          <p:nvPr>
            <p:ph type="body" sz="half" idx="2"/>
          </p:nvPr>
        </p:nvSpPr>
        <p:spPr>
          <a:xfrm>
            <a:off x="776008" y="3592444"/>
            <a:ext cx="3941762" cy="2248181"/>
          </a:xfrm>
        </p:spPr>
        <p:txBody>
          <a:bodyPr>
            <a:normAutofit/>
          </a:bodyPr>
          <a:lstStyle/>
          <a:p>
            <a:r>
              <a:rPr lang="en-US" sz="1800" dirty="0"/>
              <a:t>For Agamemnon, life at the top is lonely.</a:t>
            </a:r>
          </a:p>
          <a:p>
            <a:endParaRPr lang="en-US" dirty="0"/>
          </a:p>
          <a:p>
            <a:r>
              <a:rPr lang="en-US" dirty="0"/>
              <a:t>Key scenes:  throughout; interactions with Menelaus, </a:t>
            </a:r>
            <a:r>
              <a:rPr lang="en-US" dirty="0" err="1"/>
              <a:t>Calchas</a:t>
            </a:r>
            <a:r>
              <a:rPr lang="en-US" dirty="0"/>
              <a:t>, Odysseus, Iphigenia, Clytemnestra, the old slave… </a:t>
            </a:r>
          </a:p>
        </p:txBody>
      </p:sp>
      <p:pic>
        <p:nvPicPr>
          <p:cNvPr id="2" name="Picture 1">
            <a:extLst>
              <a:ext uri="{FF2B5EF4-FFF2-40B4-BE49-F238E27FC236}">
                <a16:creationId xmlns:a16="http://schemas.microsoft.com/office/drawing/2014/main" id="{4E110AE8-40A1-AE41-AE37-FF1BF0A0BF06}"/>
              </a:ext>
            </a:extLst>
          </p:cNvPr>
          <p:cNvPicPr>
            <a:picLocks noChangeAspect="1"/>
          </p:cNvPicPr>
          <p:nvPr/>
        </p:nvPicPr>
        <p:blipFill>
          <a:blip r:embed="rId3"/>
          <a:stretch>
            <a:fillRect/>
          </a:stretch>
        </p:blipFill>
        <p:spPr>
          <a:xfrm>
            <a:off x="4310817" y="1186249"/>
            <a:ext cx="4243495" cy="2485475"/>
          </a:xfrm>
          <a:prstGeom prst="rect">
            <a:avLst/>
          </a:prstGeom>
        </p:spPr>
      </p:pic>
      <p:pic>
        <p:nvPicPr>
          <p:cNvPr id="1026" name="Picture 2" descr="Iphigenia Blu-ray screen shot 14">
            <a:extLst>
              <a:ext uri="{FF2B5EF4-FFF2-40B4-BE49-F238E27FC236}">
                <a16:creationId xmlns:a16="http://schemas.microsoft.com/office/drawing/2014/main" id="{64DAEEB0-0A6E-E44D-825B-BF4E7BDA0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527" y="3176970"/>
            <a:ext cx="4736337" cy="266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6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06E650-568E-CB4A-95EB-8D44EA4FD635}"/>
              </a:ext>
            </a:extLst>
          </p:cNvPr>
          <p:cNvSpPr>
            <a:spLocks noGrp="1"/>
          </p:cNvSpPr>
          <p:nvPr>
            <p:ph type="title"/>
          </p:nvPr>
        </p:nvSpPr>
        <p:spPr/>
        <p:txBody>
          <a:bodyPr/>
          <a:lstStyle/>
          <a:p>
            <a:r>
              <a:rPr lang="en-US" dirty="0" err="1">
                <a:solidFill>
                  <a:schemeClr val="bg1"/>
                </a:solidFill>
              </a:rPr>
              <a:t>Calchas</a:t>
            </a:r>
            <a:r>
              <a:rPr lang="en-US" dirty="0">
                <a:solidFill>
                  <a:schemeClr val="bg1"/>
                </a:solidFill>
              </a:rPr>
              <a:t>, </a:t>
            </a:r>
            <a:br>
              <a:rPr lang="en-US" dirty="0">
                <a:solidFill>
                  <a:schemeClr val="bg1"/>
                </a:solidFill>
              </a:rPr>
            </a:br>
            <a:r>
              <a:rPr lang="en-US" dirty="0">
                <a:solidFill>
                  <a:schemeClr val="bg1"/>
                </a:solidFill>
              </a:rPr>
              <a:t>played by Dimitris </a:t>
            </a:r>
            <a:r>
              <a:rPr lang="en-US" dirty="0" err="1">
                <a:solidFill>
                  <a:schemeClr val="bg1"/>
                </a:solidFill>
              </a:rPr>
              <a:t>Aronis</a:t>
            </a:r>
            <a:endParaRPr lang="en-US" dirty="0">
              <a:solidFill>
                <a:schemeClr val="bg1"/>
              </a:solidFill>
            </a:endParaRPr>
          </a:p>
        </p:txBody>
      </p:sp>
      <p:pic>
        <p:nvPicPr>
          <p:cNvPr id="7" name="Content Placeholder 6">
            <a:extLst>
              <a:ext uri="{FF2B5EF4-FFF2-40B4-BE49-F238E27FC236}">
                <a16:creationId xmlns:a16="http://schemas.microsoft.com/office/drawing/2014/main" id="{5622BDB1-16A8-AD4D-9FD5-6D31D9F7D637}"/>
              </a:ext>
            </a:extLst>
          </p:cNvPr>
          <p:cNvPicPr>
            <a:picLocks noGrp="1" noChangeAspect="1"/>
          </p:cNvPicPr>
          <p:nvPr>
            <p:ph idx="1"/>
          </p:nvPr>
        </p:nvPicPr>
        <p:blipFill>
          <a:blip r:embed="rId2"/>
          <a:stretch>
            <a:fillRect/>
          </a:stretch>
        </p:blipFill>
        <p:spPr>
          <a:xfrm>
            <a:off x="4927044" y="974278"/>
            <a:ext cx="6852087" cy="4143624"/>
          </a:xfrm>
        </p:spPr>
      </p:pic>
      <p:sp>
        <p:nvSpPr>
          <p:cNvPr id="6" name="Text Placeholder 5">
            <a:extLst>
              <a:ext uri="{FF2B5EF4-FFF2-40B4-BE49-F238E27FC236}">
                <a16:creationId xmlns:a16="http://schemas.microsoft.com/office/drawing/2014/main" id="{6ADB9E6F-D8EB-F641-86AB-2DA27E5EAA2D}"/>
              </a:ext>
            </a:extLst>
          </p:cNvPr>
          <p:cNvSpPr>
            <a:spLocks noGrp="1"/>
          </p:cNvSpPr>
          <p:nvPr>
            <p:ph type="body" sz="half" idx="2"/>
          </p:nvPr>
        </p:nvSpPr>
        <p:spPr>
          <a:xfrm>
            <a:off x="750627" y="3205491"/>
            <a:ext cx="3969057" cy="2526569"/>
          </a:xfrm>
        </p:spPr>
        <p:txBody>
          <a:bodyPr>
            <a:normAutofit/>
          </a:bodyPr>
          <a:lstStyle/>
          <a:p>
            <a:r>
              <a:rPr lang="en-US" dirty="0" err="1"/>
              <a:t>Calchas</a:t>
            </a:r>
            <a:r>
              <a:rPr lang="en-US" dirty="0"/>
              <a:t> is silent in the moment when the sacred stag is killed in Artemis’ sanctuary. Later he conveys the goddess’s proclamations. </a:t>
            </a:r>
          </a:p>
          <a:p>
            <a:r>
              <a:rPr lang="en-US" dirty="0"/>
              <a:t>Charlatan or prophet? Homer, too, crafts for Agamemnon a fraught relationship with </a:t>
            </a:r>
            <a:r>
              <a:rPr lang="en-US" dirty="0" err="1"/>
              <a:t>Calchas</a:t>
            </a:r>
            <a:r>
              <a:rPr lang="en-US" dirty="0"/>
              <a:t> in </a:t>
            </a:r>
            <a:r>
              <a:rPr lang="en-US" i="1" dirty="0"/>
              <a:t>Iliad</a:t>
            </a:r>
            <a:r>
              <a:rPr lang="en-US" dirty="0"/>
              <a:t> 1.</a:t>
            </a:r>
          </a:p>
          <a:p>
            <a:r>
              <a:rPr lang="en-US" dirty="0"/>
              <a:t>What is the relationship with Odysseus?</a:t>
            </a:r>
          </a:p>
        </p:txBody>
      </p:sp>
    </p:spTree>
    <p:extLst>
      <p:ext uri="{BB962C8B-B14F-4D97-AF65-F5344CB8AC3E}">
        <p14:creationId xmlns:p14="http://schemas.microsoft.com/office/powerpoint/2010/main" val="307504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06E650-568E-CB4A-95EB-8D44EA4FD635}"/>
              </a:ext>
            </a:extLst>
          </p:cNvPr>
          <p:cNvSpPr>
            <a:spLocks noGrp="1"/>
          </p:cNvSpPr>
          <p:nvPr>
            <p:ph type="title"/>
          </p:nvPr>
        </p:nvSpPr>
        <p:spPr/>
        <p:txBody>
          <a:bodyPr/>
          <a:lstStyle/>
          <a:p>
            <a:r>
              <a:rPr lang="en-US" dirty="0">
                <a:solidFill>
                  <a:schemeClr val="bg1"/>
                </a:solidFill>
              </a:rPr>
              <a:t>Odysseus, </a:t>
            </a:r>
            <a:br>
              <a:rPr lang="en-US" dirty="0">
                <a:solidFill>
                  <a:schemeClr val="bg1"/>
                </a:solidFill>
              </a:rPr>
            </a:br>
            <a:r>
              <a:rPr lang="en-US" dirty="0">
                <a:solidFill>
                  <a:schemeClr val="bg1"/>
                </a:solidFill>
              </a:rPr>
              <a:t>played by Christos </a:t>
            </a:r>
            <a:r>
              <a:rPr lang="en-US" dirty="0" err="1">
                <a:solidFill>
                  <a:schemeClr val="bg1"/>
                </a:solidFill>
              </a:rPr>
              <a:t>Tsagkas</a:t>
            </a:r>
            <a:endParaRPr lang="en-US" dirty="0">
              <a:solidFill>
                <a:schemeClr val="bg1"/>
              </a:solidFill>
            </a:endParaRPr>
          </a:p>
        </p:txBody>
      </p:sp>
      <p:sp>
        <p:nvSpPr>
          <p:cNvPr id="6" name="Text Placeholder 5">
            <a:extLst>
              <a:ext uri="{FF2B5EF4-FFF2-40B4-BE49-F238E27FC236}">
                <a16:creationId xmlns:a16="http://schemas.microsoft.com/office/drawing/2014/main" id="{6ADB9E6F-D8EB-F641-86AB-2DA27E5EAA2D}"/>
              </a:ext>
            </a:extLst>
          </p:cNvPr>
          <p:cNvSpPr>
            <a:spLocks noGrp="1"/>
          </p:cNvSpPr>
          <p:nvPr>
            <p:ph type="body" sz="half" idx="2"/>
          </p:nvPr>
        </p:nvSpPr>
        <p:spPr>
          <a:xfrm>
            <a:off x="709947" y="3205491"/>
            <a:ext cx="4558089" cy="2471978"/>
          </a:xfrm>
        </p:spPr>
        <p:txBody>
          <a:bodyPr>
            <a:normAutofit fontScale="92500" lnSpcReduction="10000"/>
          </a:bodyPr>
          <a:lstStyle/>
          <a:p>
            <a:r>
              <a:rPr lang="en-US" dirty="0"/>
              <a:t>Euripides has Agamemnon call him Odysseus the Son of Sisyphus (i.e. the arch-schemer). Clytemnestra, too.</a:t>
            </a:r>
          </a:p>
          <a:p>
            <a:r>
              <a:rPr lang="en-US" dirty="0"/>
              <a:t>Odysseus’ exultant call to the men to board the ships discords with the extreme attempts the Ithacan made to avoid inclusion in the expedition.</a:t>
            </a:r>
          </a:p>
          <a:p>
            <a:r>
              <a:rPr lang="en-US" dirty="0"/>
              <a:t>Within the film </a:t>
            </a:r>
            <a:r>
              <a:rPr lang="en-US" i="1" dirty="0"/>
              <a:t>Iphigenia, </a:t>
            </a:r>
            <a:r>
              <a:rPr lang="en-US" dirty="0"/>
              <a:t>Odysseus is busily leading the plot. But, WHO — Odysseus or </a:t>
            </a:r>
            <a:r>
              <a:rPr lang="en-US" dirty="0" err="1"/>
              <a:t>Calchas</a:t>
            </a:r>
            <a:r>
              <a:rPr lang="en-US" dirty="0"/>
              <a:t> — actually in charge? (Agamemnon’s not!)</a:t>
            </a:r>
          </a:p>
        </p:txBody>
      </p:sp>
      <p:pic>
        <p:nvPicPr>
          <p:cNvPr id="8" name="Picture 7">
            <a:extLst>
              <a:ext uri="{FF2B5EF4-FFF2-40B4-BE49-F238E27FC236}">
                <a16:creationId xmlns:a16="http://schemas.microsoft.com/office/drawing/2014/main" id="{018E7D09-C83C-6940-BDE7-FFE4FB9A1E0D}"/>
              </a:ext>
            </a:extLst>
          </p:cNvPr>
          <p:cNvPicPr>
            <a:picLocks noChangeAspect="1"/>
          </p:cNvPicPr>
          <p:nvPr/>
        </p:nvPicPr>
        <p:blipFill>
          <a:blip r:embed="rId2"/>
          <a:stretch>
            <a:fillRect/>
          </a:stretch>
        </p:blipFill>
        <p:spPr>
          <a:xfrm>
            <a:off x="6812230" y="2815248"/>
            <a:ext cx="5008341" cy="3028666"/>
          </a:xfrm>
          <a:prstGeom prst="rect">
            <a:avLst/>
          </a:prstGeom>
        </p:spPr>
      </p:pic>
      <p:pic>
        <p:nvPicPr>
          <p:cNvPr id="11" name="Picture 10">
            <a:extLst>
              <a:ext uri="{FF2B5EF4-FFF2-40B4-BE49-F238E27FC236}">
                <a16:creationId xmlns:a16="http://schemas.microsoft.com/office/drawing/2014/main" id="{EDE48E5B-8589-C049-98B7-BA387FC581F9}"/>
              </a:ext>
            </a:extLst>
          </p:cNvPr>
          <p:cNvPicPr>
            <a:picLocks noChangeAspect="1"/>
          </p:cNvPicPr>
          <p:nvPr/>
        </p:nvPicPr>
        <p:blipFill>
          <a:blip r:embed="rId3"/>
          <a:stretch>
            <a:fillRect/>
          </a:stretch>
        </p:blipFill>
        <p:spPr>
          <a:xfrm>
            <a:off x="5418160" y="241642"/>
            <a:ext cx="4901157" cy="2963849"/>
          </a:xfrm>
          <a:prstGeom prst="rect">
            <a:avLst/>
          </a:prstGeom>
        </p:spPr>
      </p:pic>
    </p:spTree>
    <p:extLst>
      <p:ext uri="{BB962C8B-B14F-4D97-AF65-F5344CB8AC3E}">
        <p14:creationId xmlns:p14="http://schemas.microsoft.com/office/powerpoint/2010/main" val="71151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06E650-568E-CB4A-95EB-8D44EA4FD635}"/>
              </a:ext>
            </a:extLst>
          </p:cNvPr>
          <p:cNvSpPr>
            <a:spLocks noGrp="1"/>
          </p:cNvSpPr>
          <p:nvPr>
            <p:ph type="title"/>
          </p:nvPr>
        </p:nvSpPr>
        <p:spPr/>
        <p:txBody>
          <a:bodyPr/>
          <a:lstStyle/>
          <a:p>
            <a:r>
              <a:rPr lang="en-US" dirty="0">
                <a:solidFill>
                  <a:schemeClr val="bg1"/>
                </a:solidFill>
              </a:rPr>
              <a:t>Menelaus, </a:t>
            </a:r>
            <a:br>
              <a:rPr lang="en-US" dirty="0">
                <a:solidFill>
                  <a:schemeClr val="bg1"/>
                </a:solidFill>
              </a:rPr>
            </a:br>
            <a:r>
              <a:rPr lang="en-US" dirty="0">
                <a:solidFill>
                  <a:schemeClr val="bg1"/>
                </a:solidFill>
              </a:rPr>
              <a:t>played by Kostas </a:t>
            </a:r>
            <a:r>
              <a:rPr lang="en-US" dirty="0" err="1">
                <a:solidFill>
                  <a:schemeClr val="bg1"/>
                </a:solidFill>
              </a:rPr>
              <a:t>Karras</a:t>
            </a:r>
            <a:endParaRPr lang="en-US" dirty="0">
              <a:solidFill>
                <a:schemeClr val="bg1"/>
              </a:solidFill>
            </a:endParaRPr>
          </a:p>
        </p:txBody>
      </p:sp>
      <p:sp>
        <p:nvSpPr>
          <p:cNvPr id="6" name="Text Placeholder 5">
            <a:extLst>
              <a:ext uri="{FF2B5EF4-FFF2-40B4-BE49-F238E27FC236}">
                <a16:creationId xmlns:a16="http://schemas.microsoft.com/office/drawing/2014/main" id="{6ADB9E6F-D8EB-F641-86AB-2DA27E5EAA2D}"/>
              </a:ext>
            </a:extLst>
          </p:cNvPr>
          <p:cNvSpPr>
            <a:spLocks noGrp="1"/>
          </p:cNvSpPr>
          <p:nvPr>
            <p:ph type="body" sz="half" idx="2"/>
          </p:nvPr>
        </p:nvSpPr>
        <p:spPr>
          <a:xfrm>
            <a:off x="709947" y="3205491"/>
            <a:ext cx="4201069" cy="2248181"/>
          </a:xfrm>
        </p:spPr>
        <p:txBody>
          <a:bodyPr>
            <a:normAutofit/>
          </a:bodyPr>
          <a:lstStyle/>
          <a:p>
            <a:r>
              <a:rPr lang="en-US" dirty="0"/>
              <a:t>Menelaus is classical literature’s greatest cuckhold, the husband of Helen; but he is also the king of Sparta and the brother of Agamemnon.</a:t>
            </a:r>
          </a:p>
          <a:p>
            <a:r>
              <a:rPr lang="en-US" dirty="0"/>
              <a:t>In this narrative, as in Euripides’ play, Menelaus migrates from Agamemnon’s intensely honest critic to being the king’s only friend.</a:t>
            </a:r>
          </a:p>
        </p:txBody>
      </p:sp>
      <p:pic>
        <p:nvPicPr>
          <p:cNvPr id="5" name="Picture 4">
            <a:extLst>
              <a:ext uri="{FF2B5EF4-FFF2-40B4-BE49-F238E27FC236}">
                <a16:creationId xmlns:a16="http://schemas.microsoft.com/office/drawing/2014/main" id="{3F51743D-95EA-794C-837F-5712821DB208}"/>
              </a:ext>
            </a:extLst>
          </p:cNvPr>
          <p:cNvPicPr>
            <a:picLocks noChangeAspect="1"/>
          </p:cNvPicPr>
          <p:nvPr/>
        </p:nvPicPr>
        <p:blipFill>
          <a:blip r:embed="rId2"/>
          <a:stretch>
            <a:fillRect/>
          </a:stretch>
        </p:blipFill>
        <p:spPr>
          <a:xfrm>
            <a:off x="5599784" y="1906391"/>
            <a:ext cx="5865946" cy="3547281"/>
          </a:xfrm>
          <a:prstGeom prst="rect">
            <a:avLst/>
          </a:prstGeom>
        </p:spPr>
      </p:pic>
    </p:spTree>
    <p:extLst>
      <p:ext uri="{BB962C8B-B14F-4D97-AF65-F5344CB8AC3E}">
        <p14:creationId xmlns:p14="http://schemas.microsoft.com/office/powerpoint/2010/main" val="146411493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{598C51FA-3728-CD49-96F9-1D5A8CD6B353}tf10001119</Template>
  <TotalTime>1972</TotalTime>
  <Words>1574</Words>
  <Application>Microsoft Macintosh PowerPoint</Application>
  <PresentationFormat>Widescreen</PresentationFormat>
  <Paragraphs>95</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AttikaU</vt:lpstr>
      <vt:lpstr>Calibri</vt:lpstr>
      <vt:lpstr>Copperplate</vt:lpstr>
      <vt:lpstr>Gill Sans MT</vt:lpstr>
      <vt:lpstr>Gallery</vt:lpstr>
      <vt:lpstr>Cacoyannis’ Iphigenia (1977)</vt:lpstr>
      <vt:lpstr>The Sacrifice of Iphigenia, fragment of fresco, 25-79 AD; Pompeii, House of the Tragic Poet; MAN inv. 9112</vt:lpstr>
      <vt:lpstr>PowerPoint Presentation</vt:lpstr>
      <vt:lpstr>Iphigenia, played by Tatiana Papamoschou</vt:lpstr>
      <vt:lpstr>Clytemnestra, played by Irene Papas</vt:lpstr>
      <vt:lpstr>Agamemnon, played by Kostas Kazakos</vt:lpstr>
      <vt:lpstr>Calchas,  played by Dimitris Aronis</vt:lpstr>
      <vt:lpstr>Odysseus,  played by Christos Tsagkas</vt:lpstr>
      <vt:lpstr>Menelaus,  played by Kostas Karras</vt:lpstr>
      <vt:lpstr>Achilles,  played by Panos Michalopoulos</vt:lpstr>
      <vt:lpstr>The Old Man, played by Angelos Giannoules</vt:lpstr>
      <vt:lpstr>The Malleable Army, played by a host of Idle extras</vt:lpstr>
      <vt:lpstr>The Chorus of ARgive maidens,  a group of Iphigenia’s “peers”, star-struck teeny-boppers</vt:lpstr>
      <vt:lpstr>An Historisist’s Moment:            Cacoyannis and Greece in 1977           Euripides and Athens in 407 BC</vt:lpstr>
      <vt:lpstr>Cacoyannis’ filmcraft</vt:lpstr>
      <vt:lpstr>Aristotle Poetics 15.1454a</vt:lpstr>
      <vt:lpstr>Euripides IA 1211ff.     a step toward dramatic novelty</vt:lpstr>
      <vt:lpstr>Euripides IA 1368ff.  — Achieving Dramatic Novelty     A little girl pursuing Kleos,  as Savior of Greece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characters of Cacoyannis’ Iphigenia</dc:title>
  <dc:creator>Roger Macfarlane</dc:creator>
  <cp:lastModifiedBy>Roger Macfarlane</cp:lastModifiedBy>
  <cp:revision>23</cp:revision>
  <dcterms:created xsi:type="dcterms:W3CDTF">2020-08-19T20:04:29Z</dcterms:created>
  <dcterms:modified xsi:type="dcterms:W3CDTF">2020-11-04T19:09:25Z</dcterms:modified>
</cp:coreProperties>
</file>