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8" r:id="rId4"/>
    <p:sldId id="266" r:id="rId5"/>
    <p:sldId id="262" r:id="rId6"/>
    <p:sldId id="265" r:id="rId7"/>
    <p:sldId id="260" r:id="rId8"/>
    <p:sldId id="264" r:id="rId9"/>
    <p:sldId id="261" r:id="rId10"/>
    <p:sldId id="263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23"/>
    <p:restoredTop sz="94694"/>
  </p:normalViewPr>
  <p:slideViewPr>
    <p:cSldViewPr snapToGrid="0">
      <p:cViewPr>
        <p:scale>
          <a:sx n="120" d="100"/>
          <a:sy n="120" d="100"/>
        </p:scale>
        <p:origin x="80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BF188-D75B-1A5A-3BA6-48E50CC494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F917B0-1FF0-2115-9FFD-32778D32CB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0135C-0460-3C2E-31CD-929181A35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D8514-C65C-1D41-AA8F-CEDF26C8FC4D}" type="datetimeFigureOut">
              <a:rPr lang="en-US" smtClean="0"/>
              <a:t>9/19/24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76639-BB60-D72C-F874-293B463EF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8AD06-EDCE-D8D3-536A-FD0650D0C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7D4C8-F3FE-D742-BD94-EC3DFB517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901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AE85A-26CB-D085-1400-862EA9EE5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AB00CA-217D-C293-F332-D2F9160195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39B5F9-45D4-1716-868B-66A944D45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D8514-C65C-1D41-AA8F-CEDF26C8FC4D}" type="datetimeFigureOut">
              <a:rPr lang="en-US" smtClean="0"/>
              <a:t>9/19/24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0EDA69-5E65-1F64-03E5-AA758C0B0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3EAD1E-AC9F-D648-5537-58C5E9832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7D4C8-F3FE-D742-BD94-EC3DFB517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24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69D53C-4FBF-28A0-AD7B-C340B24772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5079A5-DA9F-9A6B-DA69-79DCCF6A3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92A34-E35A-AF90-2AB6-7018C8B45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D8514-C65C-1D41-AA8F-CEDF26C8FC4D}" type="datetimeFigureOut">
              <a:rPr lang="en-US" smtClean="0"/>
              <a:t>9/19/24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C85FAA-DC6F-69BF-D04D-47CCA0D84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62E958-C3C4-A957-71A8-0FB46DC28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7D4C8-F3FE-D742-BD94-EC3DFB517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934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67F34-8A70-C4CB-78D9-715193217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625E2-31BD-4986-8B17-2B5F02CB2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383BB-4BC3-3F6C-0288-DF6DFA3C9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D8514-C65C-1D41-AA8F-CEDF26C8FC4D}" type="datetimeFigureOut">
              <a:rPr lang="en-US" smtClean="0"/>
              <a:t>9/19/24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1E488D-743E-E505-6F31-CF6C332E6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C1BDD-C00A-D62E-9BC2-9CB897B5E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7D4C8-F3FE-D742-BD94-EC3DFB517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292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7D3B9-AEF9-D319-E60D-AABF9605C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565FAD-16E3-AA88-67C2-80516731E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4FB38-AD13-9995-ED21-EFFBEFF9E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D8514-C65C-1D41-AA8F-CEDF26C8FC4D}" type="datetimeFigureOut">
              <a:rPr lang="en-US" smtClean="0"/>
              <a:t>9/19/24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FF9B65-2A50-2815-8BAD-0008680BB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4136A-A365-2919-B4FE-924F729E0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7D4C8-F3FE-D742-BD94-EC3DFB517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31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CA427-CF9A-7101-8FE4-AF26015F7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C764F-9F2E-3447-B9EB-8805600FBA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397A49-1204-8D2F-6108-07BA576C93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E2121C-F361-2A62-64B5-AFEB608C9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D8514-C65C-1D41-AA8F-CEDF26C8FC4D}" type="datetimeFigureOut">
              <a:rPr lang="en-US" smtClean="0"/>
              <a:t>9/19/24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3B4BEF-678C-8834-87CE-FE8890B82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4EF4BD-8E92-A18E-04F7-E2BFFA112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7D4C8-F3FE-D742-BD94-EC3DFB517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20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AA64D-4292-D2DC-680A-D3A601959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C734CC-9919-CC5C-E789-0A050AB55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E9A6E8-3725-600B-271D-1171C74DCE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C1B466-DEAF-981F-F46D-AA95E05C2A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EA447E-A49C-DB10-4E02-CF3A2E1097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407BB4-E7C6-C1E3-534B-72EADA0C8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D8514-C65C-1D41-AA8F-CEDF26C8FC4D}" type="datetimeFigureOut">
              <a:rPr lang="en-US" smtClean="0"/>
              <a:t>9/19/24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9EEC1E-0399-00AC-4993-6E9762A73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035B3C-9B4B-54CD-1063-E9DE5459F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7D4C8-F3FE-D742-BD94-EC3DFB517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063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7F3C7-6550-A4CC-A39C-2FC74ABAB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9CD0C0-3129-F612-7AB0-7DE49C1A1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D8514-C65C-1D41-AA8F-CEDF26C8FC4D}" type="datetimeFigureOut">
              <a:rPr lang="en-US" smtClean="0"/>
              <a:t>9/19/24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9B2CA2-1837-717B-85D4-5153C6239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96CDA2-04E4-B2CF-1ABB-EF92A309C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7D4C8-F3FE-D742-BD94-EC3DFB517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27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2CD226-647A-C62A-42C2-F9C94E948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D8514-C65C-1D41-AA8F-CEDF26C8FC4D}" type="datetimeFigureOut">
              <a:rPr lang="en-US" smtClean="0"/>
              <a:t>9/19/24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6FA34F-03E6-DB98-65E0-3659CFDF0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41CD42-77EE-7AC9-6682-BE1235F0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7D4C8-F3FE-D742-BD94-EC3DFB517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24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A0D75-48F0-ED53-3FAB-85BE3DB5E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C9205-55A9-ABED-381C-5F08346F0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22D507-6FB5-F7F3-4B73-17C492D98A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ADF2BB-ADE3-D255-A84F-CF080E83D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D8514-C65C-1D41-AA8F-CEDF26C8FC4D}" type="datetimeFigureOut">
              <a:rPr lang="en-US" smtClean="0"/>
              <a:t>9/19/24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7CD20-315A-4B36-36F0-A60BF841F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6AB4F4-C6C0-7C86-F295-F75E56803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7D4C8-F3FE-D742-BD94-EC3DFB517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545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13597-8986-5B89-7870-D04AD3EDD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6C2FDC-08FA-D1B6-DDCC-BA44660334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CEF429-BF93-B032-933D-711A8861CD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E9C9E6-3896-87F1-D586-A92DB10C7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D8514-C65C-1D41-AA8F-CEDF26C8FC4D}" type="datetimeFigureOut">
              <a:rPr lang="en-US" smtClean="0"/>
              <a:t>9/19/24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D26CE6-CF89-92FD-6252-4BB175AC4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2CF9D-799C-F7AD-FEBE-056D75E7C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7D4C8-F3FE-D742-BD94-EC3DFB517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528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251092-70CA-EA1C-A2A2-F4510EEC3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26C4AF-8A55-9D59-1675-6ED40649D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EB8E38-C4B5-B8CF-4106-679A8BED4C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80D8514-C65C-1D41-AA8F-CEDF26C8FC4D}" type="datetimeFigureOut">
              <a:rPr lang="en-US" smtClean="0"/>
              <a:t>9/19/24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4054B6-1759-0E98-9B13-9D84422D04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6B254-87AC-8F3E-BC3E-60DD435B7A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77D4C8-F3FE-D742-BD94-EC3DFB517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11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mjpFi9bn1do?feature=oembed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youtu.be/mjpFi9bn1do?si=ziXaP90plKPc1grJ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68713-DC03-72A6-BDE2-5C36C34361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/>
              <a:t>La Chimera </a:t>
            </a:r>
            <a:br>
              <a:rPr lang="en-US" dirty="0"/>
            </a:br>
            <a:r>
              <a:rPr lang="en-US" dirty="0"/>
              <a:t>(2023, </a:t>
            </a:r>
            <a:r>
              <a:rPr lang="en-US" dirty="0" err="1"/>
              <a:t>Rohrwacher</a:t>
            </a:r>
            <a:r>
              <a:rPr lang="en-US" dirty="0"/>
              <a:t>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87D96F-782B-2237-1018-D884A2BA38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/>
              <a:t>some points for discussion after watching</a:t>
            </a:r>
            <a:br>
              <a:rPr lang="en-US" dirty="0"/>
            </a:br>
            <a:endParaRPr lang="en-US" dirty="0"/>
          </a:p>
          <a:p>
            <a:r>
              <a:rPr lang="en-US" dirty="0"/>
              <a:t>Roger T. Macfarlane</a:t>
            </a:r>
            <a:br>
              <a:rPr lang="en-US" dirty="0"/>
            </a:br>
            <a:r>
              <a:rPr lang="en-US" dirty="0"/>
              <a:t>Professor of Classical Studies</a:t>
            </a:r>
          </a:p>
        </p:txBody>
      </p:sp>
    </p:spTree>
    <p:extLst>
      <p:ext uri="{BB962C8B-B14F-4D97-AF65-F5344CB8AC3E}">
        <p14:creationId xmlns:p14="http://schemas.microsoft.com/office/powerpoint/2010/main" val="287281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32F77-ED59-E68F-31B6-7CF7E2481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Italia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 value-added bonus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E257F-9C21-6C2D-6C1C-8BC09DDFE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8F6839-718C-BC84-7F5A-2EBEA91C8BA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A8C5CA-E30D-E188-AFA3-DF3B257A4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5812" y="10510"/>
            <a:ext cx="54864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79C4C2-7764-DACB-2774-6344E701F4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961" y="2866768"/>
            <a:ext cx="5510258" cy="312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784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88F0A-A99F-38DB-9DFD-01B02C2F1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45C8E-ABFB-FAA3-5FFF-33D7D9A93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C920B6-47E1-E7C3-AB0F-F858978517D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6003A6-8628-777F-24EE-93EC02842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14" y="209280"/>
            <a:ext cx="11355571" cy="643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691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08565-05B6-FF13-05FB-D82D11F0C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/>
              <a:t>chimera = </a:t>
            </a:r>
            <a:r>
              <a:rPr lang="en-US"/>
              <a:t>pipe-dream</a:t>
            </a:r>
            <a:br>
              <a:rPr lang="en-US"/>
            </a:br>
            <a:br>
              <a:rPr lang="en-US" i="1"/>
            </a:br>
            <a:r>
              <a:rPr lang="en-US" sz="2800" i="1"/>
              <a:t>inseguire delle chimere =</a:t>
            </a:r>
            <a:br>
              <a:rPr lang="en-US" sz="2800" i="1"/>
            </a:br>
            <a:r>
              <a:rPr lang="en-US" sz="2800" i="1"/>
              <a:t>  </a:t>
            </a:r>
            <a:r>
              <a:rPr lang="en-US" sz="2800"/>
              <a:t>chase rainbows</a:t>
            </a:r>
            <a:r>
              <a:rPr lang="en-US" i="1"/>
              <a:t> </a:t>
            </a:r>
            <a:endParaRPr lang="en-US" i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15CCA0-90D2-831C-0D9C-EE9195F1C2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B106AA-A240-D6C8-485A-A9D6B15DB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561" y="457200"/>
            <a:ext cx="6894124" cy="40103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A4E97E-20F1-2CE0-DA90-93C0DB856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881" y="3122778"/>
            <a:ext cx="4371546" cy="31591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16A79EC-5060-4BB9-5C98-9DC0FE2392D4}"/>
              </a:ext>
            </a:extLst>
          </p:cNvPr>
          <p:cNvSpPr txBox="1"/>
          <p:nvPr/>
        </p:nvSpPr>
        <p:spPr>
          <a:xfrm>
            <a:off x="249881" y="6400800"/>
            <a:ext cx="9382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Chimera of Arezzo, ca. 400 BC Etruscan bronze, Museo </a:t>
            </a:r>
            <a:r>
              <a:rPr lang="en-US" dirty="0" err="1"/>
              <a:t>Archeologico</a:t>
            </a:r>
            <a:r>
              <a:rPr lang="en-US" dirty="0"/>
              <a:t> Nazionale, Florence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D90732-BF9C-B755-9087-E4B5CFD91E0B}"/>
              </a:ext>
            </a:extLst>
          </p:cNvPr>
          <p:cNvSpPr txBox="1"/>
          <p:nvPr/>
        </p:nvSpPr>
        <p:spPr>
          <a:xfrm>
            <a:off x="5041561" y="5488563"/>
            <a:ext cx="61863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film is not directly named after the mythological monster</a:t>
            </a:r>
            <a:br>
              <a:rPr lang="en-US" dirty="0"/>
            </a:br>
            <a:r>
              <a:rPr lang="en-US" dirty="0"/>
              <a:t>slain by Bellerophon.</a:t>
            </a:r>
          </a:p>
        </p:txBody>
      </p:sp>
    </p:spTree>
    <p:extLst>
      <p:ext uri="{BB962C8B-B14F-4D97-AF65-F5344CB8AC3E}">
        <p14:creationId xmlns:p14="http://schemas.microsoft.com/office/powerpoint/2010/main" val="2459552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56A9A-D5CA-04B4-CD05-B1CFDC6D9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324439" cy="1600200"/>
          </a:xfrm>
        </p:spPr>
        <p:txBody>
          <a:bodyPr/>
          <a:lstStyle/>
          <a:p>
            <a:r>
              <a:rPr lang="en-US" dirty="0"/>
              <a:t>acknowledgement</a:t>
            </a:r>
            <a:br>
              <a:rPr lang="en-US" dirty="0"/>
            </a:br>
            <a:endParaRPr lang="en-US" dirty="0"/>
          </a:p>
        </p:txBody>
      </p:sp>
      <p:pic>
        <p:nvPicPr>
          <p:cNvPr id="5" name="Online Media 4" descr="L'Orfeo toccata - Monteverdi - Savall">
            <a:hlinkClick r:id="" action="ppaction://media"/>
            <a:extLst>
              <a:ext uri="{FF2B5EF4-FFF2-40B4-BE49-F238E27FC236}">
                <a16:creationId xmlns:a16="http://schemas.microsoft.com/office/drawing/2014/main" id="{2EB37115-4BA9-FC8A-EE0F-B2F6D01E2AF2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73946" y="457200"/>
            <a:ext cx="7369375" cy="4164227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E42BC5-79CF-B726-8BBB-8577DA4CB1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324439" cy="1011621"/>
          </a:xfrm>
        </p:spPr>
        <p:txBody>
          <a:bodyPr/>
          <a:lstStyle/>
          <a:p>
            <a:r>
              <a:rPr lang="en-US" dirty="0">
                <a:latin typeface="Avenir Book" panose="02000503020000020003" pitchFamily="2" charset="0"/>
              </a:rPr>
              <a:t>Arthur peers down the train’s corridor, as the viewer hears the non-diegetic toccata fanfare from Monteverdi’s Orfeo.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51F0CE-E384-6F0E-EE46-47AD070E8425}"/>
              </a:ext>
            </a:extLst>
          </p:cNvPr>
          <p:cNvSpPr txBox="1"/>
          <p:nvPr/>
        </p:nvSpPr>
        <p:spPr>
          <a:xfrm>
            <a:off x="4338329" y="4939861"/>
            <a:ext cx="784009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venir Book" panose="02000503020000020003" pitchFamily="2" charset="0"/>
              </a:rPr>
              <a:t>Claudio Monteverdi (1567-1643), </a:t>
            </a:r>
            <a:r>
              <a:rPr lang="en-US" sz="1600" i="1" dirty="0">
                <a:latin typeface="Avenir Book" panose="02000503020000020003" pitchFamily="2" charset="0"/>
              </a:rPr>
              <a:t>La </a:t>
            </a:r>
            <a:r>
              <a:rPr lang="en-US" sz="1600" i="1" dirty="0" err="1">
                <a:latin typeface="Avenir Book" panose="02000503020000020003" pitchFamily="2" charset="0"/>
              </a:rPr>
              <a:t>Favola</a:t>
            </a:r>
            <a:r>
              <a:rPr lang="en-US" sz="1600" i="1" dirty="0">
                <a:latin typeface="Avenir Book" panose="02000503020000020003" pitchFamily="2" charset="0"/>
              </a:rPr>
              <a:t> </a:t>
            </a:r>
            <a:r>
              <a:rPr lang="en-US" sz="1600" i="1" dirty="0" err="1">
                <a:latin typeface="Avenir Book" panose="02000503020000020003" pitchFamily="2" charset="0"/>
              </a:rPr>
              <a:t>d’Orfeo</a:t>
            </a:r>
            <a:r>
              <a:rPr lang="en-US" sz="1600" dirty="0">
                <a:latin typeface="Avenir Book" panose="02000503020000020003" pitchFamily="2" charset="0"/>
              </a:rPr>
              <a:t>. 1607. Opera (</a:t>
            </a:r>
            <a:r>
              <a:rPr lang="en-US" sz="1600" dirty="0" err="1">
                <a:latin typeface="Avenir Book" panose="02000503020000020003" pitchFamily="2" charset="0"/>
              </a:rPr>
              <a:t>favola</a:t>
            </a:r>
            <a:r>
              <a:rPr lang="en-US" sz="1600" dirty="0">
                <a:latin typeface="Avenir Book" panose="02000503020000020003" pitchFamily="2" charset="0"/>
              </a:rPr>
              <a:t> in </a:t>
            </a:r>
            <a:r>
              <a:rPr lang="en-US" sz="1600" dirty="0" err="1">
                <a:latin typeface="Avenir Book" panose="02000503020000020003" pitchFamily="2" charset="0"/>
              </a:rPr>
              <a:t>musica</a:t>
            </a:r>
            <a:r>
              <a:rPr lang="en-US" sz="1600" dirty="0">
                <a:latin typeface="Avenir Book" panose="02000503020000020003" pitchFamily="2" charset="0"/>
              </a:rPr>
              <a:t>).</a:t>
            </a:r>
            <a:br>
              <a:rPr lang="en-US" sz="1600" dirty="0">
                <a:latin typeface="Avenir Book" panose="02000503020000020003" pitchFamily="2" charset="0"/>
              </a:rPr>
            </a:br>
            <a:r>
              <a:rPr lang="en-US" sz="1600" dirty="0">
                <a:latin typeface="Avenir Book" panose="02000503020000020003" pitchFamily="2" charset="0"/>
              </a:rPr>
              <a:t>Libretto, Alessandro </a:t>
            </a:r>
            <a:r>
              <a:rPr lang="en-US" sz="1600" dirty="0" err="1">
                <a:latin typeface="Avenir Book" panose="02000503020000020003" pitchFamily="2" charset="0"/>
              </a:rPr>
              <a:t>Striggio</a:t>
            </a:r>
            <a:r>
              <a:rPr lang="en-US" sz="1600" dirty="0">
                <a:latin typeface="Avenir Book" panose="02000503020000020003" pitchFamily="2" charset="0"/>
              </a:rPr>
              <a:t> the Younger after Peri’s/</a:t>
            </a:r>
            <a:r>
              <a:rPr lang="en-US" sz="1600" dirty="0" err="1">
                <a:latin typeface="Avenir Book" panose="02000503020000020003" pitchFamily="2" charset="0"/>
              </a:rPr>
              <a:t>Rinunccini’s</a:t>
            </a:r>
            <a:r>
              <a:rPr lang="en-US" sz="1600" dirty="0">
                <a:latin typeface="Avenir Book" panose="02000503020000020003" pitchFamily="2" charset="0"/>
              </a:rPr>
              <a:t> Euridice (1600).</a:t>
            </a:r>
          </a:p>
          <a:p>
            <a:r>
              <a:rPr lang="en-US" sz="1600" dirty="0">
                <a:latin typeface="Avenir Book" panose="02000503020000020003" pitchFamily="2" charset="0"/>
              </a:rPr>
              <a:t>Premiered Feb 1607, Accademia </a:t>
            </a:r>
            <a:r>
              <a:rPr lang="en-US" sz="1600" dirty="0" err="1">
                <a:latin typeface="Avenir Book" panose="02000503020000020003" pitchFamily="2" charset="0"/>
              </a:rPr>
              <a:t>degli</a:t>
            </a:r>
            <a:r>
              <a:rPr lang="en-US" sz="1600" dirty="0">
                <a:latin typeface="Avenir Book" panose="02000503020000020003" pitchFamily="2" charset="0"/>
              </a:rPr>
              <a:t> </a:t>
            </a:r>
            <a:r>
              <a:rPr lang="en-US" sz="1600" dirty="0" err="1">
                <a:latin typeface="Avenir Book" panose="02000503020000020003" pitchFamily="2" charset="0"/>
              </a:rPr>
              <a:t>Invaghiti</a:t>
            </a:r>
            <a:r>
              <a:rPr lang="en-US" sz="1600" dirty="0">
                <a:latin typeface="Avenir Book" panose="02000503020000020003" pitchFamily="2" charset="0"/>
              </a:rPr>
              <a:t>, Mantua.</a:t>
            </a:r>
          </a:p>
          <a:p>
            <a:endParaRPr lang="en-US" sz="1600" dirty="0">
              <a:latin typeface="Avenir Book" panose="02000503020000020003" pitchFamily="2" charset="0"/>
            </a:endParaRPr>
          </a:p>
          <a:p>
            <a:r>
              <a:rPr lang="en-US" sz="1600" dirty="0">
                <a:latin typeface="Avenir Book" panose="02000503020000020003" pitchFamily="2" charset="0"/>
              </a:rPr>
              <a:t>Jordi </a:t>
            </a:r>
            <a:r>
              <a:rPr lang="en-US" sz="1600" dirty="0" err="1">
                <a:latin typeface="Avenir Book" panose="02000503020000020003" pitchFamily="2" charset="0"/>
              </a:rPr>
              <a:t>Savall</a:t>
            </a:r>
            <a:r>
              <a:rPr lang="en-US" sz="1600" dirty="0">
                <a:latin typeface="Avenir Book" panose="02000503020000020003" pitchFamily="2" charset="0"/>
              </a:rPr>
              <a:t> conducts Le Concert des Nations, La Capella </a:t>
            </a:r>
            <a:r>
              <a:rPr lang="en-US" sz="1600" dirty="0" err="1">
                <a:latin typeface="Avenir Book" panose="02000503020000020003" pitchFamily="2" charset="0"/>
              </a:rPr>
              <a:t>Reial</a:t>
            </a:r>
            <a:r>
              <a:rPr lang="en-US" sz="1600" dirty="0">
                <a:latin typeface="Avenir Book" panose="02000503020000020003" pitchFamily="2" charset="0"/>
              </a:rPr>
              <a:t> de Catalunya at</a:t>
            </a:r>
          </a:p>
          <a:p>
            <a:r>
              <a:rPr lang="en-US" sz="1600" dirty="0">
                <a:latin typeface="Avenir Book" panose="02000503020000020003" pitchFamily="2" charset="0"/>
              </a:rPr>
              <a:t>Barcelona’s Gran </a:t>
            </a:r>
            <a:r>
              <a:rPr lang="en-US" sz="1600" dirty="0" err="1">
                <a:latin typeface="Avenir Book" panose="02000503020000020003" pitchFamily="2" charset="0"/>
              </a:rPr>
              <a:t>Teatre</a:t>
            </a:r>
            <a:r>
              <a:rPr lang="en-US" sz="1600" dirty="0">
                <a:latin typeface="Avenir Book" panose="02000503020000020003" pitchFamily="2" charset="0"/>
              </a:rPr>
              <a:t> del </a:t>
            </a:r>
            <a:r>
              <a:rPr lang="en-US" sz="1600" dirty="0" err="1">
                <a:latin typeface="Avenir Book" panose="02000503020000020003" pitchFamily="2" charset="0"/>
              </a:rPr>
              <a:t>Liceu</a:t>
            </a:r>
            <a:r>
              <a:rPr lang="en-US" sz="1600" dirty="0">
                <a:latin typeface="Avenir Book" panose="02000503020000020003" pitchFamily="2" charset="0"/>
              </a:rPr>
              <a:t> in 2002. DVD distributed by BBC Opus Arte.</a:t>
            </a:r>
            <a:br>
              <a:rPr lang="en-US" sz="1600" dirty="0">
                <a:latin typeface="Avenir Book" panose="02000503020000020003" pitchFamily="2" charset="0"/>
              </a:rPr>
            </a:br>
            <a:r>
              <a:rPr lang="en-US" sz="1600" dirty="0">
                <a:latin typeface="Avenir Book" panose="02000503020000020003" pitchFamily="2" charset="0"/>
              </a:rPr>
              <a:t>Fully uploaded on YouTube: </a:t>
            </a:r>
            <a:r>
              <a:rPr lang="en-US" sz="1600" dirty="0">
                <a:latin typeface="Avenir Book" panose="02000503020000020003" pitchFamily="2" charset="0"/>
                <a:hlinkClick r:id="rId4"/>
              </a:rPr>
              <a:t>https://</a:t>
            </a:r>
            <a:r>
              <a:rPr lang="en-US" sz="1600" dirty="0" err="1">
                <a:latin typeface="Avenir Book" panose="02000503020000020003" pitchFamily="2" charset="0"/>
                <a:hlinkClick r:id="rId4"/>
              </a:rPr>
              <a:t>youtu.be</a:t>
            </a:r>
            <a:r>
              <a:rPr lang="en-US" sz="1600" dirty="0">
                <a:latin typeface="Avenir Book" panose="02000503020000020003" pitchFamily="2" charset="0"/>
                <a:hlinkClick r:id="rId4"/>
              </a:rPr>
              <a:t>/mjpFi9bn1do?si=ziXaP90plKPc1grJ</a:t>
            </a:r>
            <a:endParaRPr lang="en-US" sz="1600" dirty="0">
              <a:latin typeface="Avenir Book" panose="02000503020000020003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7B15ED-74E8-8CB5-C9AB-6A40C02266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803" y="3804744"/>
            <a:ext cx="4003424" cy="227023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9A1F83F-C66A-3072-C4EB-FA661235BBB3}"/>
              </a:ext>
            </a:extLst>
          </p:cNvPr>
          <p:cNvSpPr txBox="1"/>
          <p:nvPr/>
        </p:nvSpPr>
        <p:spPr>
          <a:xfrm>
            <a:off x="924910" y="6253655"/>
            <a:ext cx="1804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6:15 — Prologue</a:t>
            </a:r>
          </a:p>
        </p:txBody>
      </p:sp>
    </p:spTree>
    <p:extLst>
      <p:ext uri="{BB962C8B-B14F-4D97-AF65-F5344CB8AC3E}">
        <p14:creationId xmlns:p14="http://schemas.microsoft.com/office/powerpoint/2010/main" val="103999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D335F-88D5-750A-1026-171CCC750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084" y="361907"/>
            <a:ext cx="4807250" cy="1600200"/>
          </a:xfrm>
        </p:spPr>
        <p:txBody>
          <a:bodyPr/>
          <a:lstStyle/>
          <a:p>
            <a:r>
              <a:rPr lang="en-US" dirty="0"/>
              <a:t>Hermes, Eurydice, Orpheus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B9676F-1CCE-B123-191A-66B91BCCC29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CF20DC3-2A80-B8F3-363B-FCEC4C0173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79340" y="222420"/>
            <a:ext cx="5474228" cy="63829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1DDB99-E7B6-F443-4DB3-DC5351632CEC}"/>
              </a:ext>
            </a:extLst>
          </p:cNvPr>
          <p:cNvSpPr txBox="1"/>
          <p:nvPr/>
        </p:nvSpPr>
        <p:spPr>
          <a:xfrm>
            <a:off x="1000897" y="2669059"/>
            <a:ext cx="42205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Century BC after 5</a:t>
            </a:r>
            <a:r>
              <a:rPr lang="en-US" baseline="30000" dirty="0"/>
              <a:t>th</a:t>
            </a:r>
            <a:r>
              <a:rPr lang="en-US" dirty="0"/>
              <a:t> Century Athenian</a:t>
            </a:r>
            <a:br>
              <a:rPr lang="en-US" dirty="0"/>
            </a:br>
            <a:r>
              <a:rPr lang="en-US" dirty="0"/>
              <a:t>relief</a:t>
            </a:r>
          </a:p>
          <a:p>
            <a:r>
              <a:rPr lang="en-US" dirty="0"/>
              <a:t>Museo </a:t>
            </a:r>
            <a:r>
              <a:rPr lang="en-US" dirty="0" err="1"/>
              <a:t>Archeologico</a:t>
            </a:r>
            <a:r>
              <a:rPr lang="en-US" dirty="0"/>
              <a:t> Nazionale di Napoli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293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ADEFF-E4FA-8561-BF9B-C64319222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Orpheus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divinely talented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1DE4A-BF2E-D839-A989-A96D5E1BC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936385-5725-0EF2-4D64-A31315C603D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9FAE71-341F-7D32-0D85-FD252B27D5E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789" t="1595" r="5961" b="5404"/>
          <a:stretch/>
        </p:blipFill>
        <p:spPr>
          <a:xfrm>
            <a:off x="5023944" y="457200"/>
            <a:ext cx="6936829" cy="40990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4954B4-97A2-AE14-D82B-A458469F349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36" t="2868" r="1598" b="2702"/>
          <a:stretch/>
        </p:blipFill>
        <p:spPr>
          <a:xfrm>
            <a:off x="231227" y="2705400"/>
            <a:ext cx="5996578" cy="333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999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49654-BE6E-C476-3905-B7DC68D96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Eurydice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prematurely lost…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A5237-5F1B-38BC-05D4-EA8A9CEE05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EF2FBF-C46F-68B2-2F9D-C93E6EC7F57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C86D70-57D2-45C5-DADF-5F178F045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56" y="3340101"/>
            <a:ext cx="5143500" cy="2921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CC65EC-9D3F-064E-847C-211F76A0157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330" t="1834" r="4744" b="5165"/>
          <a:stretch/>
        </p:blipFill>
        <p:spPr>
          <a:xfrm>
            <a:off x="4772025" y="325820"/>
            <a:ext cx="6873438" cy="40310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5DF5FE-4891-E7DF-A467-3EC8DFC9C5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4346" y="3902667"/>
            <a:ext cx="4435295" cy="281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07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0F1F4-D812-E76C-CC33-9F395F17F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Orpheus</a:t>
            </a:r>
            <a:br>
              <a:rPr lang="en-US" dirty="0"/>
            </a:br>
            <a:r>
              <a:rPr lang="en-US" sz="2800" dirty="0"/>
              <a:t>inventor of elegiac poetry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AD6BAD-91E5-C65E-1594-54381DD407C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A50F9A-E306-CEE2-4468-D5CFA6A389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231" t="2458" r="5928" b="2731"/>
          <a:stretch/>
        </p:blipFill>
        <p:spPr>
          <a:xfrm>
            <a:off x="4772025" y="326976"/>
            <a:ext cx="7158198" cy="43319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D5BADD-6E46-7B98-B198-86B4769D5CC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676" t="3045" r="7798" b="3043"/>
          <a:stretch/>
        </p:blipFill>
        <p:spPr>
          <a:xfrm>
            <a:off x="373019" y="3657599"/>
            <a:ext cx="4399006" cy="27432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6A3FDE-2229-23C9-3A15-E21DA13113C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096" t="2932" r="4920" b="5856"/>
          <a:stretch/>
        </p:blipFill>
        <p:spPr>
          <a:xfrm>
            <a:off x="6969211" y="3929017"/>
            <a:ext cx="4526692" cy="260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08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F2603-5AED-3A2C-2847-E1EE1463D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Orpheus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destroyed by maenads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C9FB42-9DE9-B38D-563D-578ED60BD76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CB2C1A-E481-54F1-4BD4-01256ADFE6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499" t="2507" r="6612" b="1400"/>
          <a:stretch/>
        </p:blipFill>
        <p:spPr>
          <a:xfrm>
            <a:off x="388882" y="2809566"/>
            <a:ext cx="6201104" cy="38014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396815-1FE7-A25C-BD03-335A59FEB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3038" y="1159484"/>
            <a:ext cx="4172465" cy="66119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FD8B98-C731-204F-2B71-231996E4691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694" t="514" r="5176" b="1165"/>
          <a:stretch/>
        </p:blipFill>
        <p:spPr>
          <a:xfrm>
            <a:off x="4824003" y="246992"/>
            <a:ext cx="4433778" cy="26832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A7BF9CD-4E66-9425-ABD8-38A4CBC3475A}"/>
              </a:ext>
            </a:extLst>
          </p:cNvPr>
          <p:cNvSpPr txBox="1"/>
          <p:nvPr/>
        </p:nvSpPr>
        <p:spPr>
          <a:xfrm>
            <a:off x="10427291" y="236154"/>
            <a:ext cx="133498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E. Lévy</a:t>
            </a:r>
            <a:br>
              <a:rPr lang="en-US" sz="1400" dirty="0"/>
            </a:br>
            <a:r>
              <a:rPr lang="en-US" sz="1400" dirty="0"/>
              <a:t>(1866)</a:t>
            </a:r>
          </a:p>
          <a:p>
            <a:r>
              <a:rPr lang="en-US" sz="1400" dirty="0" err="1"/>
              <a:t>Musée</a:t>
            </a:r>
            <a:r>
              <a:rPr lang="en-US" sz="1400" dirty="0"/>
              <a:t> d’Orsay</a:t>
            </a:r>
          </a:p>
        </p:txBody>
      </p:sp>
    </p:spTree>
    <p:extLst>
      <p:ext uri="{BB962C8B-B14F-4D97-AF65-F5344CB8AC3E}">
        <p14:creationId xmlns:p14="http://schemas.microsoft.com/office/powerpoint/2010/main" val="2236541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60E9C-923E-F786-CA25-2A6DC713A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err="1"/>
              <a:t>corredo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 err="1"/>
              <a:t>gravegoods</a:t>
            </a:r>
            <a:br>
              <a:rPr lang="en-US" dirty="0"/>
            </a:br>
            <a:r>
              <a:rPr lang="en-US" i="1" dirty="0" err="1"/>
              <a:t>tombaroli</a:t>
            </a:r>
            <a:br>
              <a:rPr lang="en-US" dirty="0"/>
            </a:br>
            <a:r>
              <a:rPr lang="en-US" i="1" dirty="0"/>
              <a:t>     </a:t>
            </a:r>
            <a:r>
              <a:rPr lang="en-US" dirty="0"/>
              <a:t>grave-robbers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6734B5-2738-776D-F85E-00B8F2BC7D2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FE3055-5785-F529-1DCD-3B0C53232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3376" y="457200"/>
            <a:ext cx="6762657" cy="39338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C7487B-48FE-6282-DC75-0758323C4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665" y="3006518"/>
            <a:ext cx="6018427" cy="34128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3287F1-8AC7-1BFD-90BF-57F77CB2D4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3562" y="4043513"/>
            <a:ext cx="4668174" cy="264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430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1223</TotalTime>
  <Words>247</Words>
  <Application>Microsoft Macintosh PowerPoint</Application>
  <PresentationFormat>Widescreen</PresentationFormat>
  <Paragraphs>27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Aptos Display</vt:lpstr>
      <vt:lpstr>Arial</vt:lpstr>
      <vt:lpstr>Avenir Book</vt:lpstr>
      <vt:lpstr>Office Theme</vt:lpstr>
      <vt:lpstr>La Chimera  (2023, Rohrwacher)</vt:lpstr>
      <vt:lpstr>chimera = pipe-dream  inseguire delle chimere =   chase rainbows </vt:lpstr>
      <vt:lpstr>acknowledgement </vt:lpstr>
      <vt:lpstr>Hermes, Eurydice, Orpheus</vt:lpstr>
      <vt:lpstr>Orpheus   divinely talented </vt:lpstr>
      <vt:lpstr>Eurydice  prematurely lost…</vt:lpstr>
      <vt:lpstr>Orpheus inventor of elegiac poetry</vt:lpstr>
      <vt:lpstr>Orpheus   destroyed by maenads</vt:lpstr>
      <vt:lpstr>corredo     gravegoods tombaroli      grave-robbers</vt:lpstr>
      <vt:lpstr>Italia  a value-added bonus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Roger Macfarlane</dc:creator>
  <cp:lastModifiedBy>Roger Macfarlane</cp:lastModifiedBy>
  <cp:revision>10</cp:revision>
  <dcterms:created xsi:type="dcterms:W3CDTF">2024-09-19T14:58:16Z</dcterms:created>
  <dcterms:modified xsi:type="dcterms:W3CDTF">2024-09-20T11:21:39Z</dcterms:modified>
</cp:coreProperties>
</file>