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1" r:id="rId2"/>
    <p:sldId id="353" r:id="rId3"/>
    <p:sldId id="352" r:id="rId4"/>
    <p:sldId id="355" r:id="rId5"/>
    <p:sldId id="354" r:id="rId6"/>
    <p:sldId id="356" r:id="rId7"/>
    <p:sldId id="357" r:id="rId8"/>
    <p:sldId id="358" r:id="rId9"/>
    <p:sldId id="3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0"/>
    <p:restoredTop sz="96327"/>
  </p:normalViewPr>
  <p:slideViewPr>
    <p:cSldViewPr snapToGrid="0">
      <p:cViewPr>
        <p:scale>
          <a:sx n="95" d="100"/>
          <a:sy n="95" d="100"/>
        </p:scale>
        <p:origin x="12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4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1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5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6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3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2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3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3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8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06D1-FBC0-5345-90E0-171626166D61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A417203-F47E-3849-8966-B7F01919E11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earth.google.com/web/search/Provo,+Utah/@40.23516772,-111.65882105,1389.25212281a,0d,43.25258169y,311.18752794h,92.76492742t,0r/data=CnYaTBJGCiUweDg3NGQ5MjcxOTMwYmYxYmY6MHgxZDkwZjEyNjAwYjU1NmVmGamv-JfuHURAIRY0iGol6lvAKgtQcm92bywgVXRhaBgBIAEiJgokCd0QizHe9kRAEbhrl3m280RAGYoEq2ZNAClAIZNNbyNf4yhAIhoKFi1fb2NYb0VvMk1LaUdCR1BuUmp0NUEQ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gcma.byu.edu/Europa2.0003_Spiegel.htm" TargetMode="External"/><Relationship Id="rId13" Type="http://schemas.openxmlformats.org/officeDocument/2006/relationships/image" Target="../media/image12.gif"/><Relationship Id="rId18" Type="http://schemas.openxmlformats.org/officeDocument/2006/relationships/hyperlink" Target="http://ogcma.byu.edu/Europa2.0010_Stamatopoulos.htm" TargetMode="External"/><Relationship Id="rId3" Type="http://schemas.openxmlformats.org/officeDocument/2006/relationships/hyperlink" Target="http://ogcma.byu.edu/Europa2.0200_Haitzinger.htm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://ogcma.byu.edu/Europa2.0005_Szewczuk.htm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://ogcma.byu.edu/Europa1.0000_Reid.htm" TargetMode="External"/><Relationship Id="rId16" Type="http://schemas.openxmlformats.org/officeDocument/2006/relationships/hyperlink" Target="http://ogcma.byu.edu/EuropaANCIENT_Pompei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hyperlink" Target="http://ogcma.byu.edu/EuropaANCIENT_HoraceC.3.27.htm" TargetMode="External"/><Relationship Id="rId10" Type="http://schemas.openxmlformats.org/officeDocument/2006/relationships/hyperlink" Target="http://ogcma.byu.edu/Europa2.0002_Ehrt.htm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://ogcma.byu.edu/Europa2.0201_Haitzinger.htm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ogcma.byu.edu/Europa2.0001_Haitzinger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3F82-00A6-7C5B-D96F-166F951C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80" y="779078"/>
            <a:ext cx="7869112" cy="1477328"/>
          </a:xfrm>
        </p:spPr>
        <p:txBody>
          <a:bodyPr/>
          <a:lstStyle/>
          <a:p>
            <a:r>
              <a:rPr lang="en-US" dirty="0"/>
              <a:t>Adaptation of Classical Myth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4350-3AD0-C7F6-F57F-6C89C2C3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25" y="2044004"/>
            <a:ext cx="8484242" cy="378963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“A difficulty we face in studying Greek myth is to separate the myth from the work of literature that embodies it. A focus on the myths alone would give us a bare-bones list of all the extant variations of, say, the story of Oedipus.  A literary analysis, on the other hand, might concentrate on how Sophocles portrays character in the play </a:t>
            </a:r>
            <a:r>
              <a:rPr lang="en-US" sz="2200" i="1" dirty="0">
                <a:latin typeface="New Athena Unicode" pitchFamily="2" charset="77"/>
                <a:ea typeface="New Athena Unicode" pitchFamily="2" charset="77"/>
              </a:rPr>
              <a:t>Oedipus the King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. [Or the same could be done with Sophocles’ </a:t>
            </a:r>
            <a:r>
              <a:rPr lang="en-US" sz="2200" i="1" dirty="0">
                <a:latin typeface="New Athena Unicode" pitchFamily="2" charset="77"/>
                <a:ea typeface="New Athena Unicode" pitchFamily="2" charset="77"/>
              </a:rPr>
              <a:t>Oedipus at Colonus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… or Lee Breuer’s </a:t>
            </a:r>
            <a:r>
              <a:rPr lang="en-US" sz="2200" i="1" dirty="0">
                <a:latin typeface="New Athena Unicode" pitchFamily="2" charset="77"/>
                <a:ea typeface="New Athena Unicode" pitchFamily="2" charset="77"/>
              </a:rPr>
              <a:t>Gospel at Colonus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… of </a:t>
            </a:r>
            <a:r>
              <a:rPr lang="en-US" sz="2200" dirty="0" err="1">
                <a:latin typeface="New Athena Unicode" pitchFamily="2" charset="77"/>
                <a:ea typeface="New Athena Unicode" pitchFamily="2" charset="77"/>
              </a:rPr>
              <a:t>Triana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/Garcia Marquez’ </a:t>
            </a:r>
            <a:r>
              <a:rPr lang="en-US" sz="2200" i="1" dirty="0" err="1">
                <a:latin typeface="New Athena Unicode" pitchFamily="2" charset="77"/>
                <a:ea typeface="New Athena Unicode" pitchFamily="2" charset="77"/>
              </a:rPr>
              <a:t>Oedipo</a:t>
            </a:r>
            <a:r>
              <a:rPr lang="en-US" sz="2200" i="1" dirty="0">
                <a:latin typeface="New Athena Unicode" pitchFamily="2" charset="77"/>
                <a:ea typeface="New Athena Unicode" pitchFamily="2" charset="77"/>
              </a:rPr>
              <a:t> Alcalde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, of P.D.Q. Bach’s </a:t>
            </a:r>
            <a:r>
              <a:rPr lang="en-US" sz="2200" i="1" dirty="0">
                <a:latin typeface="New Athena Unicode" pitchFamily="2" charset="77"/>
                <a:ea typeface="New Athena Unicode" pitchFamily="2" charset="77"/>
              </a:rPr>
              <a:t>Oedipus </a:t>
            </a:r>
            <a:r>
              <a:rPr lang="en-US" sz="2200" i="1" dirty="0" err="1">
                <a:latin typeface="New Athena Unicode" pitchFamily="2" charset="77"/>
                <a:ea typeface="New Athena Unicode" pitchFamily="2" charset="77"/>
              </a:rPr>
              <a:t>Tex</a:t>
            </a: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, etc. etc.]</a:t>
            </a:r>
            <a:br>
              <a:rPr lang="en-US" sz="2200" dirty="0">
                <a:latin typeface="New Athena Unicode" pitchFamily="2" charset="77"/>
                <a:ea typeface="New Athena Unicode" pitchFamily="2" charset="77"/>
              </a:rPr>
            </a:br>
            <a:r>
              <a:rPr lang="en-US" sz="2200" dirty="0">
                <a:latin typeface="New Athena Unicode" pitchFamily="2" charset="77"/>
                <a:ea typeface="New Athena Unicode" pitchFamily="2" charset="77"/>
              </a:rPr>
              <a:t>    “… The fate of myth [is] to be recast and reformed according to the needs of the day.” </a:t>
            </a:r>
            <a:br>
              <a:rPr lang="en-US" sz="2200" dirty="0">
                <a:latin typeface="New Athena Unicode" pitchFamily="2" charset="77"/>
                <a:ea typeface="New Athena Unicode" pitchFamily="2" charset="77"/>
              </a:rPr>
            </a:br>
            <a:br>
              <a:rPr lang="en-US" sz="2000" dirty="0">
                <a:latin typeface="New Athena Unicode" pitchFamily="2" charset="77"/>
                <a:ea typeface="New Athena Unicode" pitchFamily="2" charset="77"/>
              </a:rPr>
            </a:br>
            <a:r>
              <a:rPr lang="en-US" sz="2000" dirty="0">
                <a:latin typeface="New Athena Unicode" pitchFamily="2" charset="77"/>
                <a:ea typeface="New Athena Unicode" pitchFamily="2" charset="77"/>
              </a:rPr>
              <a:t>     — Powell </a:t>
            </a:r>
            <a:r>
              <a:rPr lang="en-US" sz="2000" i="1" dirty="0">
                <a:latin typeface="New Athena Unicode" pitchFamily="2" charset="77"/>
                <a:ea typeface="New Athena Unicode" pitchFamily="2" charset="77"/>
              </a:rPr>
              <a:t>Classical Myth</a:t>
            </a:r>
            <a:r>
              <a:rPr lang="en-US" i="1" dirty="0">
                <a:latin typeface="New Athena Unicode" pitchFamily="2" charset="77"/>
                <a:ea typeface="New Athena Unicode" pitchFamily="2" charset="77"/>
              </a:rPr>
              <a:t>, </a:t>
            </a:r>
            <a:r>
              <a:rPr lang="en-US" dirty="0">
                <a:latin typeface="New Athena Unicode" pitchFamily="2" charset="77"/>
                <a:ea typeface="New Athena Unicode" pitchFamily="2" charset="77"/>
              </a:rPr>
              <a:t>9e </a:t>
            </a:r>
            <a:r>
              <a:rPr lang="en-US" sz="2000" dirty="0">
                <a:latin typeface="New Athena Unicode" pitchFamily="2" charset="77"/>
                <a:ea typeface="New Athena Unicode" pitchFamily="2" charset="77"/>
              </a:rPr>
              <a:t>(OUP, 2021), 68 [w/ Macfarlane augment]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0CD79-8176-6E2E-B0BA-50DB2A7943C3}"/>
              </a:ext>
            </a:extLst>
          </p:cNvPr>
          <p:cNvSpPr txBox="1"/>
          <p:nvPr/>
        </p:nvSpPr>
        <p:spPr>
          <a:xfrm>
            <a:off x="2697187" y="6427010"/>
            <a:ext cx="22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Slide modified by RTM</a:t>
            </a:r>
          </a:p>
        </p:txBody>
      </p:sp>
    </p:spTree>
    <p:extLst>
      <p:ext uri="{BB962C8B-B14F-4D97-AF65-F5344CB8AC3E}">
        <p14:creationId xmlns:p14="http://schemas.microsoft.com/office/powerpoint/2010/main" val="154285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960E-80DB-9869-DCDF-6D203697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10" y="606257"/>
            <a:ext cx="8993529" cy="1477328"/>
          </a:xfrm>
        </p:spPr>
        <p:txBody>
          <a:bodyPr/>
          <a:lstStyle/>
          <a:p>
            <a:r>
              <a:rPr lang="en-US" dirty="0"/>
              <a:t>The concept of borrowed prestige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367F6-E254-4B26-E7A1-9F93DAD11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153" y="1873611"/>
            <a:ext cx="7373695" cy="553998"/>
          </a:xfrm>
        </p:spPr>
        <p:txBody>
          <a:bodyPr/>
          <a:lstStyle/>
          <a:p>
            <a:r>
              <a:rPr lang="en-US" dirty="0">
                <a:latin typeface="New Athena Unicode" pitchFamily="2" charset="77"/>
                <a:ea typeface="New Athena Unicode" pitchFamily="2" charset="77"/>
              </a:rPr>
              <a:t>Pro-Title &amp; Escrow, est. 1999, Provo, 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88B85-B84D-E5EA-DA2F-D2AA5716A273}"/>
              </a:ext>
            </a:extLst>
          </p:cNvPr>
          <p:cNvSpPr txBox="1"/>
          <p:nvPr/>
        </p:nvSpPr>
        <p:spPr>
          <a:xfrm>
            <a:off x="2680138" y="2690648"/>
            <a:ext cx="329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Click here for Google Street view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87830-E78B-3C68-BC80-3B576287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995" y="4065818"/>
            <a:ext cx="2264999" cy="1504828"/>
          </a:xfrm>
          <a:prstGeom prst="rect">
            <a:avLst/>
          </a:prstGeom>
          <a:effectLst>
            <a:outerShdw blurRad="76200" dist="1143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F5EFD-3C6B-D6CF-4B81-3CC9F85D0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24" y="4055032"/>
            <a:ext cx="1513651" cy="1513651"/>
          </a:xfrm>
          <a:prstGeom prst="rect">
            <a:avLst/>
          </a:prstGeom>
          <a:effectLst>
            <a:outerShdw blurRad="76200" dist="101600" dir="4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2D704-D575-7257-78A1-C4E53B6D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515" y="4056995"/>
            <a:ext cx="2709642" cy="1522474"/>
          </a:xfrm>
          <a:prstGeom prst="rect">
            <a:avLst/>
          </a:prstGeom>
          <a:effectLst>
            <a:outerShdw blurRad="76200" dist="76200" dir="60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D12CD-15BA-2DCC-F34E-395E1F799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05" y="4055032"/>
            <a:ext cx="2290820" cy="1524437"/>
          </a:xfrm>
          <a:prstGeom prst="rect">
            <a:avLst/>
          </a:prstGeom>
          <a:effectLst>
            <a:outerShdw blurRad="762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325C4C-F218-7669-7C9B-3A6C1F3FE8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980" r="10494"/>
          <a:stretch/>
        </p:blipFill>
        <p:spPr>
          <a:xfrm>
            <a:off x="5898776" y="4060424"/>
            <a:ext cx="1701328" cy="1513652"/>
          </a:xfrm>
          <a:prstGeom prst="rect">
            <a:avLst/>
          </a:prstGeom>
          <a:effectLst>
            <a:outerShdw blurRad="762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45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8D0B-D2F5-2CB2-100B-401D3208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779079"/>
            <a:ext cx="9711160" cy="492443"/>
          </a:xfrm>
        </p:spPr>
        <p:txBody>
          <a:bodyPr>
            <a:normAutofit fontScale="90000"/>
          </a:bodyPr>
          <a:lstStyle/>
          <a:p>
            <a:r>
              <a:rPr lang="en-US" i="0" dirty="0"/>
              <a:t>the prestige and ubiquity of Classical myth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A4424-E379-A2BC-58B6-9C97C448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790" y="1780923"/>
            <a:ext cx="9815331" cy="44319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ew Athena Unicode" pitchFamily="2" charset="77"/>
                <a:ea typeface="New Athena Unicode" pitchFamily="2" charset="77"/>
              </a:rPr>
              <a:t>“It is a myth of modern Greece (whether true or not) that its past confers prestige upon its present. It is a story that Greece tells itself about itself repeatedly, in different contexts, and to different audiences.” </a:t>
            </a:r>
            <a:br>
              <a:rPr lang="en-US" sz="3200" dirty="0">
                <a:latin typeface="New Athena Unicode" pitchFamily="2" charset="77"/>
                <a:ea typeface="New Athena Unicode" pitchFamily="2" charset="77"/>
              </a:rPr>
            </a:br>
            <a:r>
              <a:rPr lang="en-US" sz="3200" dirty="0">
                <a:latin typeface="New Athena Unicode" pitchFamily="2" charset="77"/>
                <a:ea typeface="New Athena Unicode" pitchFamily="2" charset="77"/>
              </a:rPr>
              <a:t>                   </a:t>
            </a:r>
            <a:r>
              <a:rPr lang="en-US" sz="2800" dirty="0">
                <a:latin typeface="New Athena Unicode" pitchFamily="2" charset="77"/>
                <a:ea typeface="New Athena Unicode" pitchFamily="2" charset="77"/>
              </a:rPr>
              <a:t>— Morales, </a:t>
            </a:r>
            <a:r>
              <a:rPr lang="en-US" sz="2800" i="1" dirty="0">
                <a:latin typeface="New Athena Unicode" pitchFamily="2" charset="77"/>
                <a:ea typeface="New Athena Unicode" pitchFamily="2" charset="77"/>
              </a:rPr>
              <a:t>Classical Mythology: </a:t>
            </a:r>
            <a:r>
              <a:rPr lang="en-US" sz="2800" i="1" dirty="0" err="1">
                <a:latin typeface="New Athena Unicode" pitchFamily="2" charset="77"/>
                <a:ea typeface="New Athena Unicode" pitchFamily="2" charset="77"/>
              </a:rPr>
              <a:t>vsi</a:t>
            </a:r>
            <a:r>
              <a:rPr lang="en-US" sz="2800" dirty="0">
                <a:latin typeface="New Athena Unicode" pitchFamily="2" charset="77"/>
                <a:ea typeface="New Athena Unicode" pitchFamily="2" charset="77"/>
              </a:rPr>
              <a:t> (OUP, 2007), 2</a:t>
            </a:r>
            <a:endParaRPr lang="en-US" sz="3200" dirty="0">
              <a:latin typeface="New Athena Unicode" pitchFamily="2" charset="77"/>
              <a:ea typeface="New Athena Unicode" pitchFamily="2" charset="77"/>
            </a:endParaRPr>
          </a:p>
          <a:p>
            <a:r>
              <a:rPr lang="en-US" sz="3200" dirty="0">
                <a:latin typeface="New Athena Unicode" pitchFamily="2" charset="77"/>
                <a:ea typeface="New Athena Unicode" pitchFamily="2" charset="77"/>
              </a:rPr>
              <a:t>“Everyone who is alive to the … culture of today encounters it.” </a:t>
            </a:r>
            <a:r>
              <a:rPr lang="en-US" sz="2800" dirty="0">
                <a:latin typeface="New Athena Unicode" pitchFamily="2" charset="77"/>
                <a:ea typeface="New Athena Unicode" pitchFamily="2" charset="77"/>
              </a:rPr>
              <a:t>Morales 4</a:t>
            </a:r>
            <a:endParaRPr lang="en-US" i="0" dirty="0">
              <a:latin typeface="New Athena Unicode" pitchFamily="2" charset="77"/>
              <a:ea typeface="New Athena Unicod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44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2CB8-914F-851C-0165-56C4DDB6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86" y="593776"/>
            <a:ext cx="9722733" cy="984885"/>
          </a:xfrm>
        </p:spPr>
        <p:txBody>
          <a:bodyPr>
            <a:normAutofit fontScale="90000"/>
          </a:bodyPr>
          <a:lstStyle/>
          <a:p>
            <a:r>
              <a:rPr lang="en-US" dirty="0"/>
              <a:t>Europa and the Bull: </a:t>
            </a:r>
            <a:br>
              <a:rPr lang="en-US" dirty="0"/>
            </a:br>
            <a:r>
              <a:rPr lang="en-US" dirty="0"/>
              <a:t>                      a pedigree of classical antiquity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BFBD0-95A7-D1E9-0FFF-DE10656D8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1374157"/>
            <a:ext cx="7661731" cy="576070"/>
          </a:xfrm>
        </p:spPr>
        <p:txBody>
          <a:bodyPr/>
          <a:lstStyle/>
          <a:p>
            <a:r>
              <a:rPr lang="en-US" dirty="0">
                <a:latin typeface="New Athena Unicode" pitchFamily="2" charset="77"/>
                <a:ea typeface="New Athena Unicode" pitchFamily="2" charset="77"/>
                <a:hlinkClick r:id="rId2"/>
              </a:rPr>
              <a:t>http://ogcma.byu.edu/Europa1.0000_Reid.htm</a:t>
            </a:r>
            <a:endParaRPr lang="en-US" dirty="0">
              <a:latin typeface="New Athena Unicode" pitchFamily="2" charset="77"/>
              <a:ea typeface="New Athena Unicode" pitchFamily="2" charset="77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84942-3A61-7478-A942-4D94ED913EF4}"/>
              </a:ext>
            </a:extLst>
          </p:cNvPr>
          <p:cNvSpPr txBox="1"/>
          <p:nvPr/>
        </p:nvSpPr>
        <p:spPr>
          <a:xfrm>
            <a:off x="1145972" y="5299372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Europa2.0200_Haitzinger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82AB5-6528-3AD9-D3A4-332CB175947B}"/>
              </a:ext>
            </a:extLst>
          </p:cNvPr>
          <p:cNvSpPr txBox="1"/>
          <p:nvPr/>
        </p:nvSpPr>
        <p:spPr>
          <a:xfrm>
            <a:off x="285462" y="2187225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Europa2.0201_Haitzinger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C2C7D-7572-3943-A09E-990976B22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1877" y="4697658"/>
            <a:ext cx="1183002" cy="1218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80BE5-5585-C79C-1834-4767DD8B0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8867" y="1895891"/>
            <a:ext cx="1163236" cy="1819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2AAE4-A110-30D2-F76F-7CEB4CB5E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9839" y="4488446"/>
            <a:ext cx="820545" cy="1107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AF961-51DA-BCDA-0536-888D42A9573B}"/>
              </a:ext>
            </a:extLst>
          </p:cNvPr>
          <p:cNvSpPr txBox="1"/>
          <p:nvPr/>
        </p:nvSpPr>
        <p:spPr>
          <a:xfrm>
            <a:off x="8196445" y="5241924"/>
            <a:ext cx="22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Europa2.0003_Spiegel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065FB2-FB91-1A68-A7C8-2D5EED333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5169" y="3177793"/>
            <a:ext cx="1065987" cy="752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84AE5-F39F-BB16-1CAE-BDAF3E9CEA9F}"/>
              </a:ext>
            </a:extLst>
          </p:cNvPr>
          <p:cNvSpPr txBox="1"/>
          <p:nvPr/>
        </p:nvSpPr>
        <p:spPr>
          <a:xfrm>
            <a:off x="8196445" y="3511260"/>
            <a:ext cx="199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0"/>
              </a:rPr>
              <a:t>Europa2.0002_Ehrt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9B86F-7CBD-C626-D5D3-C885FBF07F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5370" y="4753361"/>
            <a:ext cx="939979" cy="110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41A6B7-478A-9641-BCA9-27E3BC3BF14F}"/>
              </a:ext>
            </a:extLst>
          </p:cNvPr>
          <p:cNvSpPr txBox="1"/>
          <p:nvPr/>
        </p:nvSpPr>
        <p:spPr>
          <a:xfrm>
            <a:off x="7569245" y="4363558"/>
            <a:ext cx="249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2"/>
              </a:rPr>
              <a:t>Europa2.0005_Szewczuk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35EE68-86DB-B341-9EDD-7BA653B028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261" y="3417536"/>
            <a:ext cx="1324961" cy="9460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109C3F-1732-E987-9124-46D68DD8A0B5}"/>
              </a:ext>
            </a:extLst>
          </p:cNvPr>
          <p:cNvSpPr txBox="1"/>
          <p:nvPr/>
        </p:nvSpPr>
        <p:spPr>
          <a:xfrm>
            <a:off x="1872630" y="4072896"/>
            <a:ext cx="25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4"/>
              </a:rPr>
              <a:t>Europa2.0001_Haitzinger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A9EF3-2AA6-204E-76D4-C3CA4597E803}"/>
              </a:ext>
            </a:extLst>
          </p:cNvPr>
          <p:cNvSpPr txBox="1"/>
          <p:nvPr/>
        </p:nvSpPr>
        <p:spPr>
          <a:xfrm>
            <a:off x="8848826" y="2119039"/>
            <a:ext cx="242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15"/>
              </a:rPr>
              <a:t>EuropaANCIENT_HoraceC.3.27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3658E-A0B0-0AC2-B5A3-82B6C4C11418}"/>
              </a:ext>
            </a:extLst>
          </p:cNvPr>
          <p:cNvSpPr txBox="1"/>
          <p:nvPr/>
        </p:nvSpPr>
        <p:spPr>
          <a:xfrm>
            <a:off x="8848826" y="2563756"/>
            <a:ext cx="2039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16"/>
              </a:rPr>
              <a:t>EuropaANCIENT_Pompeii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55869A-5154-E7A4-3CB4-7797A1214B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85590" y="1987617"/>
            <a:ext cx="1163236" cy="15331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3BF73F-62D3-A328-3B55-DE3195012B4A}"/>
              </a:ext>
            </a:extLst>
          </p:cNvPr>
          <p:cNvSpPr txBox="1"/>
          <p:nvPr/>
        </p:nvSpPr>
        <p:spPr>
          <a:xfrm>
            <a:off x="4511809" y="4186798"/>
            <a:ext cx="297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8"/>
              </a:rPr>
              <a:t>Europa2.0010_Stamatopoulos</a:t>
            </a:r>
            <a:endParaRPr lang="en-US" dirty="0"/>
          </a:p>
        </p:txBody>
      </p:sp>
      <p:pic>
        <p:nvPicPr>
          <p:cNvPr id="25" name="Picture 24" descr="A picture containing text, sign, reading, coin&#10;&#10;Description automatically generated">
            <a:extLst>
              <a:ext uri="{FF2B5EF4-FFF2-40B4-BE49-F238E27FC236}">
                <a16:creationId xmlns:a16="http://schemas.microsoft.com/office/drawing/2014/main" id="{5B1A20AD-F313-BD90-DB05-4A37FE14DD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13591" y="2084069"/>
            <a:ext cx="1964817" cy="20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4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92A8-47D2-3D1D-817B-6FC5C72D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836" y="475674"/>
            <a:ext cx="9734308" cy="1969770"/>
          </a:xfrm>
        </p:spPr>
        <p:txBody>
          <a:bodyPr/>
          <a:lstStyle/>
          <a:p>
            <a:r>
              <a:rPr lang="en-US" dirty="0"/>
              <a:t>Adaptation’s All About </a:t>
            </a:r>
            <a:br>
              <a:rPr lang="en-US" dirty="0"/>
            </a:br>
            <a:r>
              <a:rPr lang="en-US" dirty="0"/>
              <a:t>                 selection and suppression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E58F5-045F-5F39-FFAD-AB4AF1AC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153" y="1780923"/>
            <a:ext cx="7661730" cy="2769989"/>
          </a:xfrm>
        </p:spPr>
        <p:txBody>
          <a:bodyPr>
            <a:normAutofit/>
          </a:bodyPr>
          <a:lstStyle/>
          <a:p>
            <a:r>
              <a:rPr lang="en-US" sz="2400" i="0" dirty="0">
                <a:latin typeface="New Athena Unicode" pitchFamily="2" charset="77"/>
                <a:ea typeface="New Athena Unicode" pitchFamily="2" charset="77"/>
              </a:rPr>
              <a:t>“Myth is a complex game of production and reception that involves selecting some parts of a narrative and suppressing others.” </a:t>
            </a:r>
            <a:br>
              <a:rPr lang="en-US" sz="2400" i="0" dirty="0">
                <a:latin typeface="New Athena Unicode" pitchFamily="2" charset="77"/>
                <a:ea typeface="New Athena Unicode" pitchFamily="2" charset="77"/>
              </a:rPr>
            </a:br>
            <a:r>
              <a:rPr lang="en-US" sz="3200" dirty="0">
                <a:latin typeface="New Athena Unicode" pitchFamily="2" charset="77"/>
                <a:ea typeface="New Athena Unicode" pitchFamily="2" charset="77"/>
              </a:rPr>
              <a:t>                                                  — </a:t>
            </a:r>
            <a:r>
              <a:rPr lang="en-US" sz="2400" i="0" dirty="0">
                <a:latin typeface="New Athena Unicode" pitchFamily="2" charset="77"/>
                <a:ea typeface="New Athena Unicode" pitchFamily="2" charset="77"/>
              </a:rPr>
              <a:t>Morales p. 9</a:t>
            </a:r>
          </a:p>
        </p:txBody>
      </p:sp>
    </p:spTree>
    <p:extLst>
      <p:ext uri="{BB962C8B-B14F-4D97-AF65-F5344CB8AC3E}">
        <p14:creationId xmlns:p14="http://schemas.microsoft.com/office/powerpoint/2010/main" val="191001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A747-AE61-BD95-191F-56FF8C54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3" y="804519"/>
            <a:ext cx="10058400" cy="1049235"/>
          </a:xfrm>
        </p:spPr>
        <p:txBody>
          <a:bodyPr/>
          <a:lstStyle/>
          <a:p>
            <a:r>
              <a:rPr lang="en-US" dirty="0"/>
              <a:t>That ≠ WHY — the case of G. Swift’s </a:t>
            </a:r>
            <a:r>
              <a:rPr lang="en-US" i="1" dirty="0"/>
              <a:t>Last 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EC3F-FEFE-4F4C-C48B-A282DB7AB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Graham Swift’s </a:t>
            </a:r>
            <a:r>
              <a:rPr lang="en-US" i="1" dirty="0"/>
              <a:t>Last Orders </a:t>
            </a:r>
            <a:r>
              <a:rPr lang="en-US" dirty="0"/>
              <a:t>won the 1996 Booker Prize</a:t>
            </a:r>
          </a:p>
          <a:p>
            <a:endParaRPr lang="en-US" dirty="0"/>
          </a:p>
          <a:p>
            <a:r>
              <a:rPr lang="en-US" dirty="0"/>
              <a:t>John Flow objected that the novel “close similarities” to Faulkner’s </a:t>
            </a:r>
            <a:r>
              <a:rPr lang="en-US" i="1" dirty="0"/>
              <a:t>As I Lay Dying</a:t>
            </a:r>
            <a:r>
              <a:rPr lang="en-US" dirty="0"/>
              <a:t> (1939)</a:t>
            </a:r>
          </a:p>
          <a:p>
            <a:pPr lvl="1"/>
            <a:r>
              <a:rPr lang="en-US" dirty="0"/>
              <a:t>“… the provable line of influence from Faulkner rendered Swift’s book secondary … unworthy of the prize…”, or an act of </a:t>
            </a:r>
            <a:r>
              <a:rPr lang="en-US" dirty="0" err="1"/>
              <a:t>plagiarization</a:t>
            </a:r>
            <a:r>
              <a:rPr lang="en-US" dirty="0"/>
              <a:t>? (Sanders 43)</a:t>
            </a:r>
          </a:p>
          <a:p>
            <a:pPr lvl="1"/>
            <a:endParaRPr lang="en-US" dirty="0"/>
          </a:p>
          <a:p>
            <a:r>
              <a:rPr lang="en-US" dirty="0"/>
              <a:t>Sanders concludes (49) that Swift self-consciously appropriates Faulkner “to explore the topic of national identity and inheritance.”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6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6A747-AE61-BD95-191F-56FF8C54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3" y="804519"/>
            <a:ext cx="10058400" cy="104923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That</a:t>
            </a:r>
            <a:r>
              <a:rPr lang="en-US" dirty="0"/>
              <a:t> ≠ </a:t>
            </a:r>
            <a:r>
              <a:rPr lang="en-US" dirty="0">
                <a:solidFill>
                  <a:srgbClr val="00B050"/>
                </a:solidFill>
              </a:rPr>
              <a:t>WHY</a:t>
            </a:r>
            <a:r>
              <a:rPr lang="en-US" dirty="0"/>
              <a:t> — the case of G. Swift’s </a:t>
            </a:r>
            <a:r>
              <a:rPr lang="en-US" i="1" dirty="0"/>
              <a:t>Last Orders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EC3F-FEFE-4F4C-C48B-A282DB7AB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Graham Swift’s </a:t>
            </a:r>
            <a:r>
              <a:rPr lang="en-US" i="1" dirty="0"/>
              <a:t>Last Orders </a:t>
            </a:r>
            <a:r>
              <a:rPr lang="en-US" dirty="0"/>
              <a:t>won the 1996 Booker Prize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John Flow objected that the novel “close similarities” to Faulkner’s </a:t>
            </a:r>
            <a:r>
              <a:rPr lang="en-US" i="1" dirty="0">
                <a:solidFill>
                  <a:srgbClr val="0070C0"/>
                </a:solidFill>
              </a:rPr>
              <a:t>As I Lay Dying</a:t>
            </a:r>
            <a:r>
              <a:rPr lang="en-US" dirty="0">
                <a:solidFill>
                  <a:srgbClr val="0070C0"/>
                </a:solidFill>
              </a:rPr>
              <a:t> (1939)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“… the provable line of influence from Faulkner rendered Swift’s book secondary … unworthy of the prize…”, or an act of </a:t>
            </a:r>
            <a:r>
              <a:rPr lang="en-US" dirty="0" err="1">
                <a:solidFill>
                  <a:srgbClr val="0070C0"/>
                </a:solidFill>
              </a:rPr>
              <a:t>plagiarization</a:t>
            </a:r>
            <a:r>
              <a:rPr lang="en-US" dirty="0">
                <a:solidFill>
                  <a:srgbClr val="0070C0"/>
                </a:solidFill>
              </a:rPr>
              <a:t>? (Sanders 43)</a:t>
            </a:r>
          </a:p>
          <a:p>
            <a:pPr lvl="1"/>
            <a:endParaRPr lang="en-US" dirty="0"/>
          </a:p>
          <a:p>
            <a:r>
              <a:rPr lang="en-US" dirty="0"/>
              <a:t>Sanders considers and concludes that Swift self-consciously appropriates Faulkner </a:t>
            </a:r>
            <a:r>
              <a:rPr lang="en-US" dirty="0">
                <a:solidFill>
                  <a:srgbClr val="00B050"/>
                </a:solidFill>
              </a:rPr>
              <a:t>“to explore the topic of national identity and inheritance.”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5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5E36-E573-31ED-3B66-FB270AE8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 vs Appropriation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30CA-1212-C838-DB8A-35A655B6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New Athena Unicode" pitchFamily="2" charset="77"/>
                <a:ea typeface="New Athena Unicode" pitchFamily="2" charset="77"/>
              </a:rPr>
              <a:t>“An adaptation most often signals a relationship with an information source text” (S 35)</a:t>
            </a:r>
          </a:p>
          <a:p>
            <a:r>
              <a:rPr lang="en-US" dirty="0">
                <a:latin typeface="New Athena Unicode" pitchFamily="2" charset="77"/>
                <a:ea typeface="New Athena Unicode" pitchFamily="2" charset="77"/>
              </a:rPr>
              <a:t>“Appropriation frequently effects a more decisive journey away from the informing text into a wholly new cultural product and domain…” (S 35)</a:t>
            </a:r>
            <a:br>
              <a:rPr lang="en-US" dirty="0">
                <a:latin typeface="New Athena Unicode" pitchFamily="2" charset="77"/>
                <a:ea typeface="New Athena Unicode" pitchFamily="2" charset="77"/>
              </a:rPr>
            </a:br>
            <a:endParaRPr lang="en-US" dirty="0">
              <a:latin typeface="New Athena Unicode" pitchFamily="2" charset="77"/>
              <a:ea typeface="New Athena Unicode" pitchFamily="2" charset="77"/>
            </a:endParaRPr>
          </a:p>
          <a:p>
            <a:r>
              <a:rPr lang="en-US" i="1" dirty="0">
                <a:latin typeface="New Athena Unicode" pitchFamily="2" charset="77"/>
                <a:ea typeface="New Athena Unicode" pitchFamily="2" charset="77"/>
              </a:rPr>
              <a:t>Romeo and Juliet </a:t>
            </a:r>
            <a:r>
              <a:rPr lang="en-US" dirty="0">
                <a:latin typeface="New Athena Unicode" pitchFamily="2" charset="77"/>
                <a:ea typeface="New Athena Unicode" pitchFamily="2" charset="77"/>
              </a:rPr>
              <a:t>(1597)</a:t>
            </a:r>
            <a:r>
              <a:rPr lang="en-US" i="1" dirty="0">
                <a:latin typeface="New Athena Unicode" pitchFamily="2" charset="77"/>
                <a:ea typeface="New Athena Unicode" pitchFamily="2" charset="77"/>
              </a:rPr>
              <a:t>         West Side Story</a:t>
            </a:r>
            <a:r>
              <a:rPr lang="en-US" dirty="0">
                <a:latin typeface="New Athena Unicode" pitchFamily="2" charset="77"/>
                <a:ea typeface="New Athena Unicode" pitchFamily="2" charset="77"/>
              </a:rPr>
              <a:t> (1957) </a:t>
            </a:r>
            <a:br>
              <a:rPr lang="en-US" dirty="0">
                <a:latin typeface="New Athena Unicode" pitchFamily="2" charset="77"/>
                <a:ea typeface="New Athena Unicode" pitchFamily="2" charset="77"/>
              </a:rPr>
            </a:br>
            <a:r>
              <a:rPr lang="en-US" dirty="0">
                <a:latin typeface="New Athena Unicode" pitchFamily="2" charset="77"/>
                <a:ea typeface="New Athena Unicode" pitchFamily="2" charset="77"/>
              </a:rPr>
              <a:t>					 “adaptation in another mode or key” (S37)</a:t>
            </a:r>
            <a:br>
              <a:rPr lang="en-US" dirty="0">
                <a:latin typeface="New Athena Unicode" pitchFamily="2" charset="77"/>
                <a:ea typeface="New Athena Unicode" pitchFamily="2" charset="77"/>
              </a:rPr>
            </a:br>
            <a:r>
              <a:rPr lang="en-US" dirty="0">
                <a:latin typeface="New Athena Unicode" pitchFamily="2" charset="77"/>
                <a:ea typeface="New Athena Unicode" pitchFamily="2" charset="77"/>
              </a:rPr>
              <a:t>		“a more wholesale redrafting, or indeed recrafting, of the intertext” (S38)</a:t>
            </a:r>
          </a:p>
          <a:p>
            <a:r>
              <a:rPr lang="en-US" i="1" dirty="0">
                <a:latin typeface="New Athena Unicode" pitchFamily="2" charset="77"/>
                <a:ea typeface="New Athena Unicode" pitchFamily="2" charset="77"/>
              </a:rPr>
              <a:t>Taming of the Shrew</a:t>
            </a:r>
            <a:r>
              <a:rPr lang="en-US" dirty="0">
                <a:latin typeface="New Athena Unicode" pitchFamily="2" charset="77"/>
                <a:ea typeface="New Athena Unicode" pitchFamily="2" charset="77"/>
              </a:rPr>
              <a:t> (1590/1592)       </a:t>
            </a:r>
            <a:r>
              <a:rPr lang="en-US" i="1" dirty="0">
                <a:latin typeface="New Athena Unicode" pitchFamily="2" charset="77"/>
                <a:ea typeface="New Athena Unicode" pitchFamily="2" charset="77"/>
              </a:rPr>
              <a:t>Kiss Me, Kate</a:t>
            </a:r>
            <a:r>
              <a:rPr lang="en-US" dirty="0">
                <a:latin typeface="New Athena Unicode" pitchFamily="2" charset="77"/>
                <a:ea typeface="New Athena Unicode" pitchFamily="2" charset="77"/>
              </a:rPr>
              <a:t> (1949)   </a:t>
            </a:r>
            <a:br>
              <a:rPr lang="en-US" dirty="0">
                <a:latin typeface="New Athena Unicode" pitchFamily="2" charset="77"/>
                <a:ea typeface="New Athena Unicode" pitchFamily="2" charset="77"/>
              </a:rPr>
            </a:br>
            <a:r>
              <a:rPr lang="en-US" dirty="0">
                <a:latin typeface="New Athena Unicode" pitchFamily="2" charset="77"/>
                <a:ea typeface="New Athena Unicode" pitchFamily="2" charset="77"/>
              </a:rPr>
              <a:t>		appropriation: “wider framework story of the US theatre performers and in </a:t>
            </a:r>
            <a:br>
              <a:rPr lang="en-US" dirty="0">
                <a:latin typeface="New Athena Unicode" pitchFamily="2" charset="77"/>
                <a:ea typeface="New Athena Unicode" pitchFamily="2" charset="77"/>
              </a:rPr>
            </a:br>
            <a:r>
              <a:rPr lang="en-US" dirty="0">
                <a:latin typeface="New Athena Unicode" pitchFamily="2" charset="77"/>
                <a:ea typeface="New Athena Unicode" pitchFamily="2" charset="77"/>
              </a:rPr>
              <a:t>			the related subplot of the Mafia henchmen…” (S38)</a:t>
            </a:r>
            <a:endParaRPr lang="en-US" i="1" dirty="0">
              <a:latin typeface="New Athena Unicode" pitchFamily="2" charset="77"/>
              <a:ea typeface="New Athena Unicod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99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D1F1-AA06-6824-4C36-6869FC29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“Second without being secondary”</a:t>
            </a:r>
            <a:br>
              <a:rPr lang="en-US" dirty="0"/>
            </a:br>
            <a:r>
              <a:rPr lang="en-US" dirty="0"/>
              <a:t>			Hutcheon’s </a:t>
            </a:r>
            <a:r>
              <a:rPr lang="en-US" i="1" dirty="0"/>
              <a:t>Theory of Adaptation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02264-34A5-8E0C-CADC-509AED06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New Athena Unicode" pitchFamily="2" charset="77"/>
                <a:ea typeface="New Athena Unicode" pitchFamily="2" charset="77"/>
              </a:rPr>
              <a:t>“’…an adaptation is derivation that is not derivative — a work that is second without being secondary’. </a:t>
            </a:r>
          </a:p>
          <a:p>
            <a:pPr marL="0" indent="0">
              <a:buNone/>
            </a:pPr>
            <a:r>
              <a:rPr lang="en-US" sz="2400" dirty="0">
                <a:latin typeface="New Athena Unicode" pitchFamily="2" charset="77"/>
                <a:ea typeface="New Athena Unicode" pitchFamily="2" charset="77"/>
              </a:rPr>
              <a:t>“A close reading of Swift’s richly textured and hyper-British narrative convinces me that the adaptive relationship [between </a:t>
            </a:r>
            <a:r>
              <a:rPr lang="en-US" sz="2400" i="1" dirty="0">
                <a:latin typeface="New Athena Unicode" pitchFamily="2" charset="77"/>
                <a:ea typeface="New Athena Unicode" pitchFamily="2" charset="77"/>
              </a:rPr>
              <a:t>Last Orders</a:t>
            </a:r>
            <a:r>
              <a:rPr lang="en-US" sz="2400" dirty="0">
                <a:latin typeface="New Athena Unicode" pitchFamily="2" charset="77"/>
                <a:ea typeface="New Athena Unicode" pitchFamily="2" charset="77"/>
              </a:rPr>
              <a:t> and </a:t>
            </a:r>
            <a:r>
              <a:rPr lang="en-US" sz="2400" i="1" dirty="0">
                <a:latin typeface="New Athena Unicode" pitchFamily="2" charset="77"/>
                <a:ea typeface="New Athena Unicode" pitchFamily="2" charset="77"/>
              </a:rPr>
              <a:t>As I Lay Dying</a:t>
            </a:r>
            <a:r>
              <a:rPr lang="en-US" sz="2400" dirty="0">
                <a:latin typeface="New Athena Unicode" pitchFamily="2" charset="77"/>
                <a:ea typeface="New Athena Unicode" pitchFamily="2" charset="77"/>
              </a:rPr>
              <a:t>] only heightens [</a:t>
            </a:r>
            <a:r>
              <a:rPr lang="en-US" sz="2400" i="1" dirty="0">
                <a:latin typeface="New Athena Unicode" pitchFamily="2" charset="77"/>
                <a:ea typeface="New Athena Unicode" pitchFamily="2" charset="77"/>
              </a:rPr>
              <a:t>LO</a:t>
            </a:r>
            <a:r>
              <a:rPr lang="en-US" sz="2400" dirty="0">
                <a:latin typeface="New Athena Unicode" pitchFamily="2" charset="77"/>
                <a:ea typeface="New Athena Unicode" pitchFamily="2" charset="77"/>
              </a:rPr>
              <a:t>’s] literary achievements and enhances its capacity to produce profound responses in the self-aware reader.”</a:t>
            </a:r>
            <a:br>
              <a:rPr lang="en-US" sz="2400" dirty="0">
                <a:latin typeface="New Athena Unicode" pitchFamily="2" charset="77"/>
                <a:ea typeface="New Athena Unicode" pitchFamily="2" charset="77"/>
              </a:rPr>
            </a:br>
            <a:endParaRPr lang="en-US" sz="2400" dirty="0">
              <a:latin typeface="New Athena Unicode" pitchFamily="2" charset="77"/>
              <a:ea typeface="New Athena Unicod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73100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766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New Athena Unicode</vt:lpstr>
      <vt:lpstr>Gallery</vt:lpstr>
      <vt:lpstr>Adaptation of Classical Myth</vt:lpstr>
      <vt:lpstr>The concept of borrowed prestige</vt:lpstr>
      <vt:lpstr>the prestige and ubiquity of Classical myth</vt:lpstr>
      <vt:lpstr>Europa and the Bull:                        a pedigree of classical antiquity</vt:lpstr>
      <vt:lpstr>Adaptation’s All About                   selection and suppression</vt:lpstr>
      <vt:lpstr>That ≠ WHY — the case of G. Swift’s Last Orders</vt:lpstr>
      <vt:lpstr>That ≠ WHY — the case of G. Swift’s Last Orders</vt:lpstr>
      <vt:lpstr>Adaptation vs Appropriation</vt:lpstr>
      <vt:lpstr>“Second without being secondary”    Hutcheon’s Theory of Adaptation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Macfarlane</dc:creator>
  <cp:lastModifiedBy>Roger Macfarlane</cp:lastModifiedBy>
  <cp:revision>3</cp:revision>
  <dcterms:created xsi:type="dcterms:W3CDTF">2022-09-12T11:48:45Z</dcterms:created>
  <dcterms:modified xsi:type="dcterms:W3CDTF">2022-09-12T14:51:26Z</dcterms:modified>
</cp:coreProperties>
</file>