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256" r:id="rId2"/>
    <p:sldId id="265" r:id="rId3"/>
    <p:sldId id="268" r:id="rId4"/>
    <p:sldId id="267" r:id="rId5"/>
    <p:sldId id="262" r:id="rId6"/>
    <p:sldId id="259" r:id="rId7"/>
    <p:sldId id="261" r:id="rId8"/>
    <p:sldId id="260" r:id="rId9"/>
    <p:sldId id="264" r:id="rId10"/>
    <p:sldId id="269"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120" d="100"/>
          <a:sy n="120" d="100"/>
        </p:scale>
        <p:origin x="-104" y="-2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21A67-D051-6540-A4F2-BBAF3302949B}" type="datetimeFigureOut">
              <a:rPr lang="en-US" smtClean="0"/>
              <a:pPr/>
              <a:t>11/29/10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A3B99-1CB5-7448-82C3-272D186500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cautious not to praise the film too much. It was a flop. ... Until its revival</a:t>
            </a:r>
          </a:p>
          <a:p>
            <a:r>
              <a:rPr lang="en-US" dirty="0" smtClean="0"/>
              <a:t>“May be the most</a:t>
            </a:r>
            <a:r>
              <a:rPr lang="en-US" baseline="0" dirty="0" smtClean="0"/>
              <a:t> sophisticated political satire ever made” (Pauline Kael on the DVD cover)</a:t>
            </a:r>
            <a:endParaRPr lang="en-US" dirty="0" smtClean="0"/>
          </a:p>
          <a:p>
            <a:r>
              <a:rPr lang="en-US" dirty="0" smtClean="0"/>
              <a:t>Speak </a:t>
            </a:r>
            <a:r>
              <a:rPr lang="en-US" dirty="0" smtClean="0"/>
              <a:t>here about some</a:t>
            </a:r>
            <a:r>
              <a:rPr lang="en-US" baseline="0" dirty="0" smtClean="0"/>
              <a:t> of the great moments in the film:</a:t>
            </a:r>
            <a:endParaRPr lang="en-US" baseline="0" dirty="0" smtClean="0"/>
          </a:p>
          <a:p>
            <a:r>
              <a:rPr lang="en-US" baseline="0" dirty="0" smtClean="0"/>
              <a:t>     the New Jersey Ladies Garden Club circular shot, a real stunner</a:t>
            </a:r>
          </a:p>
          <a:p>
            <a:r>
              <a:rPr lang="en-US" baseline="0" dirty="0" smtClean="0"/>
              <a:t>     the Heinz 57 ketchup </a:t>
            </a:r>
            <a:r>
              <a:rPr lang="en-US" baseline="0" dirty="0" err="1" smtClean="0"/>
              <a:t>botle</a:t>
            </a:r>
            <a:endParaRPr lang="en-US" baseline="0" dirty="0" smtClean="0"/>
          </a:p>
          <a:p>
            <a:r>
              <a:rPr lang="en-US" baseline="0" dirty="0" smtClean="0"/>
              <a:t>     an artifact of cold-war angst</a:t>
            </a:r>
          </a:p>
          <a:p>
            <a:r>
              <a:rPr lang="en-US" baseline="0" dirty="0" smtClean="0"/>
              <a:t>  extra-cinematic importance in cultural studies: taken out of circulation after JFK assassination (1963 – 1988)</a:t>
            </a:r>
          </a:p>
          <a:p>
            <a:r>
              <a:rPr lang="en-US" baseline="0" dirty="0" smtClean="0"/>
              <a:t>     Angela Lansbury’s remarkable role</a:t>
            </a:r>
          </a:p>
          <a:p>
            <a:r>
              <a:rPr lang="en-US" baseline="0" dirty="0" smtClean="0"/>
              <a:t>“Most people probably think of the movie as a classic of cold war culture, like </a:t>
            </a:r>
            <a:r>
              <a:rPr lang="en-US" baseline="0" dirty="0" err="1" smtClean="0"/>
              <a:t>Ôn</a:t>
            </a:r>
            <a:r>
              <a:rPr lang="en-US" baseline="0" dirty="0" smtClean="0"/>
              <a:t> the Beach or </a:t>
            </a:r>
            <a:r>
              <a:rPr lang="en-US" i="1" baseline="0" dirty="0" smtClean="0"/>
              <a:t>Invasion of the Body Snatchers</a:t>
            </a:r>
            <a:r>
              <a:rPr lang="en-US" i="0" baseline="0" dirty="0" smtClean="0"/>
              <a:t>  a popular work articulating the anxieties of an era. In fact, </a:t>
            </a:r>
            <a:r>
              <a:rPr lang="en-US" i="1" baseline="0" dirty="0" smtClean="0"/>
              <a:t>The Manchurian Candidate</a:t>
            </a:r>
            <a:r>
              <a:rPr lang="en-US" i="0" baseline="0" dirty="0" smtClean="0"/>
              <a:t> was a flop. It was released in the fall of 1962, failed to recover its costs, and was pulled from distribution a year later, after the assassination of John F. Kennedy. It turned up a few times on television, but was not shown in a movie theater again until 1987, which  -- nearly the end of the cold war – is the year from which its popularity dates.” </a:t>
            </a:r>
            <a:r>
              <a:rPr lang="en-US" i="0" baseline="0" dirty="0" err="1" smtClean="0"/>
              <a:t>louis</a:t>
            </a:r>
            <a:r>
              <a:rPr lang="en-US" i="0" baseline="0" dirty="0" smtClean="0"/>
              <a:t> </a:t>
            </a:r>
            <a:r>
              <a:rPr lang="en-US" i="0" baseline="0" dirty="0" err="1" smtClean="0"/>
              <a:t>menand</a:t>
            </a:r>
            <a:endParaRPr lang="en-US" baseline="0" dirty="0" smtClean="0"/>
          </a:p>
        </p:txBody>
      </p:sp>
      <p:sp>
        <p:nvSpPr>
          <p:cNvPr id="4" name="Slide Number Placeholder 3"/>
          <p:cNvSpPr>
            <a:spLocks noGrp="1"/>
          </p:cNvSpPr>
          <p:nvPr>
            <p:ph type="sldNum" sz="quarter" idx="10"/>
          </p:nvPr>
        </p:nvSpPr>
        <p:spPr/>
        <p:txBody>
          <a:bodyPr/>
          <a:lstStyle/>
          <a:p>
            <a:fld id="{BD4A3B99-1CB5-7448-82C3-272D1865004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looking at the books, ... </a:t>
            </a:r>
          </a:p>
          <a:p>
            <a:r>
              <a:rPr lang="en-US" dirty="0" smtClean="0"/>
              <a:t>Also mention</a:t>
            </a:r>
            <a:r>
              <a:rPr lang="en-US" baseline="0" dirty="0" smtClean="0"/>
              <a:t> the pro-Lincoln hypocrisy of the </a:t>
            </a:r>
            <a:r>
              <a:rPr lang="en-US" baseline="0" dirty="0" err="1" smtClean="0"/>
              <a:t>Iselins</a:t>
            </a:r>
            <a:r>
              <a:rPr lang="en-US" baseline="0" dirty="0" smtClean="0"/>
              <a:t>, a gag that runs through the film.</a:t>
            </a:r>
            <a:endParaRPr lang="en-US" dirty="0"/>
          </a:p>
        </p:txBody>
      </p:sp>
      <p:sp>
        <p:nvSpPr>
          <p:cNvPr id="4" name="Slide Number Placeholder 3"/>
          <p:cNvSpPr>
            <a:spLocks noGrp="1"/>
          </p:cNvSpPr>
          <p:nvPr>
            <p:ph type="sldNum" sz="quarter" idx="10"/>
          </p:nvPr>
        </p:nvSpPr>
        <p:spPr/>
        <p:txBody>
          <a:bodyPr/>
          <a:lstStyle/>
          <a:p>
            <a:fld id="{BD4A3B99-1CB5-7448-82C3-272D1865004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Joseph McCarthy, speech to the Republican Women’s Club of Wheeling, WV, 9 Feb 1950:</a:t>
            </a:r>
            <a:r>
              <a:rPr lang="en-US" baseline="0" dirty="0" smtClean="0"/>
              <a:t> [Producing a piece of paper which he claimed contained a list of known Communists working for the State Department: “I have here in my hand a list of 205 – a list of names that were made known to the Secretary of State as being members of the Communist Part and who nevertheless are still working and shaping policy in the State Department.” R. Griffith, </a:t>
            </a:r>
            <a:r>
              <a:rPr lang="en-US" i="1" baseline="0" dirty="0" smtClean="0"/>
              <a:t>The Politics of Fear: Joseph R. McCarthy and the Senate.</a:t>
            </a:r>
            <a:r>
              <a:rPr lang="en-US" i="0" baseline="0" dirty="0" smtClean="0"/>
              <a:t> </a:t>
            </a:r>
            <a:r>
              <a:rPr lang="en-US" i="0" baseline="0" dirty="0" err="1" smtClean="0"/>
              <a:t>Umass</a:t>
            </a:r>
            <a:r>
              <a:rPr lang="en-US" i="0" baseline="0" dirty="0" smtClean="0"/>
              <a:t> Press 1970, </a:t>
            </a:r>
            <a:r>
              <a:rPr lang="en-US" i="0" baseline="0" dirty="0" err="1" smtClean="0"/>
              <a:t>p</a:t>
            </a:r>
            <a:r>
              <a:rPr lang="en-US" i="0" baseline="0" dirty="0" smtClean="0"/>
              <a:t>. 40.</a:t>
            </a:r>
            <a:endParaRPr lang="en-US" dirty="0"/>
          </a:p>
        </p:txBody>
      </p:sp>
      <p:sp>
        <p:nvSpPr>
          <p:cNvPr id="4" name="Slide Number Placeholder 3"/>
          <p:cNvSpPr>
            <a:spLocks noGrp="1"/>
          </p:cNvSpPr>
          <p:nvPr>
            <p:ph type="sldNum" sz="quarter" idx="10"/>
          </p:nvPr>
        </p:nvSpPr>
        <p:spPr/>
        <p:txBody>
          <a:bodyPr/>
          <a:lstStyle/>
          <a:p>
            <a:fld id="{BD4A3B99-1CB5-7448-82C3-272D1865004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Condon’s </a:t>
            </a:r>
            <a:r>
              <a:rPr lang="en-US" sz="1200" b="1" i="1" dirty="0" err="1" smtClean="0"/>
              <a:t>oresteia</a:t>
            </a:r>
            <a:r>
              <a:rPr lang="en-US" sz="1200" b="1" dirty="0" smtClean="0"/>
              <a:t> terrifies by playing on visceral fears of its time: “…an almost complete catalogue of humanity’s disorders, including incest, dope addiction, war, politics, brainwashing and multiple murder” — not to mention matricide — all spawned by one woman’s ambitions. That is pointed psychological terror.’</a:t>
            </a:r>
          </a:p>
          <a:p>
            <a:endParaRPr lang="en-US" dirty="0"/>
          </a:p>
        </p:txBody>
      </p:sp>
      <p:sp>
        <p:nvSpPr>
          <p:cNvPr id="4" name="Slide Number Placeholder 3"/>
          <p:cNvSpPr>
            <a:spLocks noGrp="1"/>
          </p:cNvSpPr>
          <p:nvPr>
            <p:ph type="sldNum" sz="quarter" idx="10"/>
          </p:nvPr>
        </p:nvSpPr>
        <p:spPr/>
        <p:txBody>
          <a:bodyPr/>
          <a:lstStyle/>
          <a:p>
            <a:fld id="{BD4A3B99-1CB5-7448-82C3-272D1865004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“Captain Marco treasured poetic, literary, informational,</a:t>
            </a:r>
            <a:r>
              <a:rPr lang="en-US" baseline="0" dirty="0" smtClean="0"/>
              <a:t> and cross-referenced allusions, military and non-military. He was a reader.”</a:t>
            </a:r>
            <a:endParaRPr lang="en-US" dirty="0"/>
          </a:p>
        </p:txBody>
      </p:sp>
      <p:sp>
        <p:nvSpPr>
          <p:cNvPr id="4" name="Slide Number Placeholder 3"/>
          <p:cNvSpPr>
            <a:spLocks noGrp="1"/>
          </p:cNvSpPr>
          <p:nvPr>
            <p:ph type="sldNum" sz="quarter" idx="10"/>
          </p:nvPr>
        </p:nvSpPr>
        <p:spPr/>
        <p:txBody>
          <a:bodyPr/>
          <a:lstStyle/>
          <a:p>
            <a:fld id="{BD4A3B99-1CB5-7448-82C3-272D1865004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A3B99-1CB5-7448-82C3-272D1865004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novel and in the film, the Red Queen is a fitting symbol for this frightening aberration of maternity</a:t>
            </a:r>
            <a:r>
              <a:rPr lang="en-US" baseline="0" dirty="0" smtClean="0"/>
              <a:t> and patriotism run amok. Aside from its symbolism as the traditional face-card, the symbol invokes the </a:t>
            </a:r>
            <a:r>
              <a:rPr lang="en-US" baseline="0" dirty="0" err="1" smtClean="0"/>
              <a:t>spectre</a:t>
            </a:r>
            <a:r>
              <a:rPr lang="en-US" baseline="0" dirty="0" smtClean="0"/>
              <a:t> of “RED” Communism in the wickedness of Raymond’s mother. She sidles up to her brainwashed child and coos “Just as I am a mother before everything else, I am an American second to that.” Spoken by an American mother in revealing Chinese silk, this repulsive pledge of allegiance echoes the void between winsome virtue and prostitute treason. Raymond’s mother ‘operates in a constellation of Cold War images’ and distorts ideals of American feminism, proper motherhood, and the healthy family as ‘the American way of life.” The society that fabricated Donna Reed and June Cleaver must recoil at the brazen ambition of Raymond’s mother. For similar reasons Aeschylus’ </a:t>
            </a:r>
            <a:r>
              <a:rPr lang="en-US" baseline="0" dirty="0" err="1" smtClean="0"/>
              <a:t>Argive</a:t>
            </a:r>
            <a:r>
              <a:rPr lang="en-US" baseline="0" dirty="0" smtClean="0"/>
              <a:t> elders shuddered as their queen’s plans became clear, too late.</a:t>
            </a:r>
            <a:endParaRPr lang="en-US" dirty="0"/>
          </a:p>
        </p:txBody>
      </p:sp>
      <p:sp>
        <p:nvSpPr>
          <p:cNvPr id="4" name="Slide Number Placeholder 3"/>
          <p:cNvSpPr>
            <a:spLocks noGrp="1"/>
          </p:cNvSpPr>
          <p:nvPr>
            <p:ph type="sldNum" sz="quarter" idx="10"/>
          </p:nvPr>
        </p:nvSpPr>
        <p:spPr/>
        <p:txBody>
          <a:bodyPr/>
          <a:lstStyle/>
          <a:p>
            <a:fld id="{BD4A3B99-1CB5-7448-82C3-272D1865004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novel and in the film, the Red Queen is a fitting symbol for this frightening aberration of maternity</a:t>
            </a:r>
            <a:r>
              <a:rPr lang="en-US" baseline="0" dirty="0" smtClean="0"/>
              <a:t> and patriotism run amok. Aside from its symbolism as the traditional face-card, the symbol invokes the </a:t>
            </a:r>
            <a:r>
              <a:rPr lang="en-US" baseline="0" dirty="0" err="1" smtClean="0"/>
              <a:t>spectre</a:t>
            </a:r>
            <a:r>
              <a:rPr lang="en-US" baseline="0" dirty="0" smtClean="0"/>
              <a:t> of “RED” Communism in the wickedness of Raymond’s mother. She sidles up to her brainwashed child and coos “Just as I am a mother before everything else, I am an American second to that.” Spoken by an American mother in revealing Chinese silk, this repulsive pledge of allegiance echoes the void between winsome virtue and prostitute treason. Raymond’s mother ‘operates in a constellation of Cold War images’ and distorts ideals of American feminism, proper motherhood, and the healthy family as ‘the American way of life.” The society that fabricated Donna Reed and June Cleaver must recoil at the brazen ambition of Raymond’s mother. For similar reasons Aeschylus’ </a:t>
            </a:r>
            <a:r>
              <a:rPr lang="en-US" baseline="0" dirty="0" err="1" smtClean="0"/>
              <a:t>Argive</a:t>
            </a:r>
            <a:r>
              <a:rPr lang="en-US" baseline="0" dirty="0" smtClean="0"/>
              <a:t> elders shuddered as their queen’s plans became clear, too late.</a:t>
            </a:r>
            <a:endParaRPr lang="en-US" dirty="0"/>
          </a:p>
        </p:txBody>
      </p:sp>
      <p:sp>
        <p:nvSpPr>
          <p:cNvPr id="4" name="Slide Number Placeholder 3"/>
          <p:cNvSpPr>
            <a:spLocks noGrp="1"/>
          </p:cNvSpPr>
          <p:nvPr>
            <p:ph type="sldNum" sz="quarter" idx="10"/>
          </p:nvPr>
        </p:nvSpPr>
        <p:spPr/>
        <p:txBody>
          <a:bodyPr/>
          <a:lstStyle/>
          <a:p>
            <a:fld id="{BD4A3B99-1CB5-7448-82C3-272D1865004D}"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1987 reprint, MGM</a:t>
            </a:r>
            <a:r>
              <a:rPr lang="en-US" baseline="0" dirty="0" smtClean="0"/>
              <a:t> DVD cover, 2004 Paramount </a:t>
            </a:r>
            <a:r>
              <a:rPr lang="en-US" baseline="0" smtClean="0"/>
              <a:t>DVD cover</a:t>
            </a:r>
            <a:endParaRPr lang="en-US"/>
          </a:p>
        </p:txBody>
      </p:sp>
      <p:sp>
        <p:nvSpPr>
          <p:cNvPr id="4" name="Slide Number Placeholder 3"/>
          <p:cNvSpPr>
            <a:spLocks noGrp="1"/>
          </p:cNvSpPr>
          <p:nvPr>
            <p:ph type="sldNum" sz="quarter" idx="10"/>
          </p:nvPr>
        </p:nvSpPr>
        <p:spPr/>
        <p:txBody>
          <a:bodyPr/>
          <a:lstStyle/>
          <a:p>
            <a:fld id="{BD4A3B99-1CB5-7448-82C3-272D1865004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5E1DB-FB97-8D4B-9F8C-2FB77673C3D4}" type="datetimeFigureOut">
              <a:rPr lang="en-US" smtClean="0"/>
              <a:pPr/>
              <a:t>11/29/10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5E1DB-FB97-8D4B-9F8C-2FB77673C3D4}" type="datetimeFigureOut">
              <a:rPr lang="en-US" smtClean="0"/>
              <a:pPr/>
              <a:t>11/29/10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5E1DB-FB97-8D4B-9F8C-2FB77673C3D4}" type="datetimeFigureOut">
              <a:rPr lang="en-US" smtClean="0"/>
              <a:pPr/>
              <a:t>11/29/10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5E1DB-FB97-8D4B-9F8C-2FB77673C3D4}" type="datetimeFigureOut">
              <a:rPr lang="en-US" smtClean="0"/>
              <a:pPr/>
              <a:t>11/29/10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5E1DB-FB97-8D4B-9F8C-2FB77673C3D4}" type="datetimeFigureOut">
              <a:rPr lang="en-US" smtClean="0"/>
              <a:pPr/>
              <a:t>11/29/10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5E1DB-FB97-8D4B-9F8C-2FB77673C3D4}" type="datetimeFigureOut">
              <a:rPr lang="en-US" smtClean="0"/>
              <a:pPr/>
              <a:t>11/29/10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5E1DB-FB97-8D4B-9F8C-2FB77673C3D4}" type="datetimeFigureOut">
              <a:rPr lang="en-US" smtClean="0"/>
              <a:pPr/>
              <a:t>11/29/10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5E1DB-FB97-8D4B-9F8C-2FB77673C3D4}" type="datetimeFigureOut">
              <a:rPr lang="en-US" smtClean="0"/>
              <a:pPr/>
              <a:t>11/29/10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5E1DB-FB97-8D4B-9F8C-2FB77673C3D4}" type="datetimeFigureOut">
              <a:rPr lang="en-US" smtClean="0"/>
              <a:pPr/>
              <a:t>11/29/10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5E1DB-FB97-8D4B-9F8C-2FB77673C3D4}" type="datetimeFigureOut">
              <a:rPr lang="en-US" smtClean="0"/>
              <a:pPr/>
              <a:t>11/29/10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5E1DB-FB97-8D4B-9F8C-2FB77673C3D4}" type="datetimeFigureOut">
              <a:rPr lang="en-US" smtClean="0"/>
              <a:pPr/>
              <a:t>11/29/10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59F71-5E8F-124B-BF63-21B155F928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5E1DB-FB97-8D4B-9F8C-2FB77673C3D4}" type="datetimeFigureOut">
              <a:rPr lang="en-US" smtClean="0"/>
              <a:pPr/>
              <a:t>11/29/10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59F71-5E8F-124B-BF63-21B155F928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jpe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movieclips.com/FEWZ-the-manchurian-candidate-movie-manchurian-garden-club/" TargetMode="Externa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5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rgbClr val="FF0000"/>
                </a:solidFill>
                <a:effectLst>
                  <a:outerShdw blurRad="12700" dist="50800" dir="19500000" algn="br">
                    <a:srgbClr val="0000FF">
                      <a:alpha val="44000"/>
                    </a:srgbClr>
                  </a:outerShdw>
                </a:effectLst>
              </a:rPr>
              <a:t>A Cold-War</a:t>
            </a:r>
            <a:r>
              <a:rPr lang="en-US" sz="6000" b="1" dirty="0" smtClean="0">
                <a:solidFill>
                  <a:srgbClr val="FF0000"/>
                </a:solidFill>
                <a:effectLst>
                  <a:outerShdw blurRad="12700" dist="50800" dir="19500000" algn="br">
                    <a:srgbClr val="0000FF">
                      <a:alpha val="44000"/>
                    </a:srgbClr>
                  </a:outerShdw>
                </a:effectLst>
              </a:rPr>
              <a:t> </a:t>
            </a:r>
            <a:r>
              <a:rPr lang="en-US" sz="6000" b="1" i="1" dirty="0" err="1" smtClean="0">
                <a:solidFill>
                  <a:srgbClr val="FF0000"/>
                </a:solidFill>
                <a:effectLst>
                  <a:outerShdw blurRad="12700" dist="50800" dir="19500000" algn="br">
                    <a:srgbClr val="0000FF">
                      <a:alpha val="44000"/>
                    </a:srgbClr>
                  </a:outerShdw>
                </a:effectLst>
              </a:rPr>
              <a:t>Oresteia</a:t>
            </a:r>
            <a:endParaRPr lang="en-US" b="1" i="1" dirty="0">
              <a:solidFill>
                <a:srgbClr val="FF0000"/>
              </a:solidFill>
              <a:effectLst>
                <a:outerShdw blurRad="12700" dist="50800" dir="19500000" algn="br">
                  <a:srgbClr val="0000FF">
                    <a:alpha val="44000"/>
                  </a:srgbClr>
                </a:outerShdw>
              </a:effectLst>
            </a:endParaRPr>
          </a:p>
        </p:txBody>
      </p:sp>
      <p:sp>
        <p:nvSpPr>
          <p:cNvPr id="3" name="Subtitle 2"/>
          <p:cNvSpPr>
            <a:spLocks noGrp="1"/>
          </p:cNvSpPr>
          <p:nvPr>
            <p:ph type="subTitle" idx="1"/>
          </p:nvPr>
        </p:nvSpPr>
        <p:spPr>
          <a:xfrm>
            <a:off x="685800" y="3361233"/>
            <a:ext cx="7772400" cy="2557454"/>
          </a:xfrm>
        </p:spPr>
        <p:txBody>
          <a:bodyPr>
            <a:noAutofit/>
          </a:bodyPr>
          <a:lstStyle/>
          <a:p>
            <a:r>
              <a:rPr lang="en-US" sz="4000" b="1" dirty="0" smtClean="0">
                <a:solidFill>
                  <a:srgbClr val="0000FF"/>
                </a:solidFill>
                <a:effectLst>
                  <a:outerShdw blurRad="165100" dist="88900" dir="19500000" algn="br">
                    <a:srgbClr val="FF0000">
                      <a:alpha val="50000"/>
                    </a:srgbClr>
                  </a:outerShdw>
                </a:effectLst>
              </a:rPr>
              <a:t>Richard Condon’s Eleanor </a:t>
            </a:r>
            <a:r>
              <a:rPr lang="en-US" sz="4000" b="1" dirty="0" smtClean="0">
                <a:solidFill>
                  <a:srgbClr val="0000FF"/>
                </a:solidFill>
                <a:effectLst>
                  <a:outerShdw blurRad="165100" dist="88900" dir="19500000" algn="br">
                    <a:srgbClr val="FF0000">
                      <a:alpha val="50000"/>
                    </a:srgbClr>
                  </a:outerShdw>
                </a:effectLst>
              </a:rPr>
              <a:t>Iselin</a:t>
            </a:r>
            <a:r>
              <a:rPr lang="en-US" sz="4000" b="1" dirty="0" smtClean="0">
                <a:solidFill>
                  <a:srgbClr val="0000FF"/>
                </a:solidFill>
                <a:effectLst>
                  <a:outerShdw blurRad="165100" dist="88900" dir="19500000" algn="br">
                    <a:srgbClr val="FF0000">
                      <a:alpha val="50000"/>
                    </a:srgbClr>
                  </a:outerShdw>
                </a:effectLst>
              </a:rPr>
              <a:t>, or </a:t>
            </a:r>
            <a:r>
              <a:rPr lang="en-US" sz="4000" b="1" dirty="0" smtClean="0">
                <a:solidFill>
                  <a:srgbClr val="0000FF"/>
                </a:solidFill>
                <a:effectLst>
                  <a:outerShdw blurRad="165100" dist="88900" dir="19500000" algn="br">
                    <a:srgbClr val="FF0000">
                      <a:alpha val="50000"/>
                    </a:srgbClr>
                  </a:outerShdw>
                </a:effectLst>
              </a:rPr>
              <a:t>his </a:t>
            </a:r>
            <a:r>
              <a:rPr lang="en-US" sz="4000" b="1" dirty="0" smtClean="0">
                <a:solidFill>
                  <a:srgbClr val="0000FF"/>
                </a:solidFill>
                <a:effectLst>
                  <a:outerShdw blurRad="165100" dist="88900" dir="19500000" algn="br">
                    <a:srgbClr val="FF0000">
                      <a:alpha val="50000"/>
                    </a:srgbClr>
                  </a:outerShdw>
                </a:effectLst>
              </a:rPr>
              <a:t>Manchurian Clytemnestra</a:t>
            </a:r>
            <a:endParaRPr lang="en-US" sz="2800" b="1" i="1" dirty="0" smtClean="0">
              <a:solidFill>
                <a:srgbClr val="0000FF"/>
              </a:solidFill>
              <a:effectLst>
                <a:outerShdw blurRad="165100" dist="88900" dir="19500000" algn="br">
                  <a:srgbClr val="FF0000">
                    <a:alpha val="50000"/>
                  </a:srgbClr>
                </a:outerShdw>
              </a:effectLst>
            </a:endParaRPr>
          </a:p>
          <a:p>
            <a:endParaRPr lang="en-US" sz="2800" b="1" i="1" dirty="0" smtClean="0">
              <a:solidFill>
                <a:srgbClr val="0000FF"/>
              </a:solidFill>
              <a:effectLst>
                <a:outerShdw blurRad="165100" dist="88900" dir="19500000" algn="br">
                  <a:srgbClr val="FF0000">
                    <a:alpha val="50000"/>
                  </a:srgbClr>
                </a:outerShdw>
              </a:effectLst>
            </a:endParaRPr>
          </a:p>
          <a:p>
            <a:r>
              <a:rPr lang="en-US" sz="2800" dirty="0" smtClean="0">
                <a:solidFill>
                  <a:srgbClr val="0000FF"/>
                </a:solidFill>
                <a:effectLst>
                  <a:outerShdw blurRad="165100" dist="88900" dir="19500000" algn="br">
                    <a:srgbClr val="FF0000">
                      <a:alpha val="50000"/>
                    </a:srgbClr>
                  </a:outerShdw>
                </a:effectLst>
              </a:rPr>
              <a:t>Roger Macfarlane: BYU Classics</a:t>
            </a:r>
            <a:endParaRPr lang="en-US" sz="2800" dirty="0">
              <a:solidFill>
                <a:srgbClr val="0000FF"/>
              </a:solidFill>
              <a:effectLst>
                <a:outerShdw blurRad="165100" dist="88900" dir="19500000" algn="br">
                  <a:srgbClr val="FF0000">
                    <a:alpha val="5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52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0000"/>
                </a:solidFill>
                <a:effectLst>
                  <a:outerShdw blurRad="50800" dist="38100" dir="2700000">
                    <a:srgbClr val="0000FF">
                      <a:alpha val="43000"/>
                    </a:srgbClr>
                  </a:outerShdw>
                </a:effectLst>
              </a:rPr>
              <a:t>“Just as I am a mother before everything else, I am an American second to that.”</a:t>
            </a:r>
            <a:endParaRPr lang="en-US" dirty="0">
              <a:solidFill>
                <a:srgbClr val="FF0000"/>
              </a:solidFill>
              <a:effectLst>
                <a:outerShdw blurRad="50800" dist="38100" dir="2700000">
                  <a:srgbClr val="0000FF">
                    <a:alpha val="43000"/>
                  </a:srgbClr>
                </a:outerShdw>
              </a:effectLst>
            </a:endParaRPr>
          </a:p>
        </p:txBody>
      </p:sp>
      <p:pic>
        <p:nvPicPr>
          <p:cNvPr id="6" name="Content Placeholder 5" descr="June-cleaver.jpeg"/>
          <p:cNvPicPr>
            <a:picLocks noGrp="1" noChangeAspect="1"/>
          </p:cNvPicPr>
          <p:nvPr>
            <p:ph idx="1"/>
          </p:nvPr>
        </p:nvPicPr>
        <p:blipFill>
          <a:blip r:embed="rId4"/>
          <a:srcRect l="-4932" r="-4932"/>
          <a:stretch>
            <a:fillRect/>
          </a:stretch>
        </p:blipFill>
        <p:spPr>
          <a:prstGeom prst="rect">
            <a:avLst/>
          </a:prstGeom>
          <a:ln>
            <a:solidFill>
              <a:srgbClr val="0000FF">
                <a:alpha val="25000"/>
              </a:srgbClr>
            </a:solidFill>
          </a:ln>
          <a:effectLst>
            <a:glow rad="228600">
              <a:schemeClr val="accent1">
                <a:alpha val="75000"/>
              </a:schemeClr>
            </a:glow>
            <a:reflection blurRad="6350" stA="50000" endA="300" endPos="55000" dir="5400000" sy="-100000" algn="bl" rotWithShape="0"/>
          </a:effectLst>
          <a:scene3d>
            <a:camera prst="isometricOffAxis2Left">
              <a:rot lat="1080000" lon="1560000" rev="0"/>
            </a:camera>
            <a:lightRig rig="threePt" dir="t"/>
          </a:scene3d>
        </p:spPr>
      </p:pic>
      <p:sp>
        <p:nvSpPr>
          <p:cNvPr id="11" name="Text Placeholder 10"/>
          <p:cNvSpPr>
            <a:spLocks noGrp="1"/>
          </p:cNvSpPr>
          <p:nvPr>
            <p:ph type="body" sz="half" idx="2"/>
          </p:nvPr>
        </p:nvSpPr>
        <p:spPr>
          <a:xfrm>
            <a:off x="457200" y="1435100"/>
            <a:ext cx="3258726" cy="4691063"/>
          </a:xfrm>
        </p:spPr>
        <p:txBody>
          <a:bodyPr>
            <a:normAutofit fontScale="92500" lnSpcReduction="20000"/>
          </a:bodyPr>
          <a:lstStyle/>
          <a:p>
            <a:r>
              <a:rPr lang="en-US" sz="3027" b="1" dirty="0" smtClean="0">
                <a:solidFill>
                  <a:srgbClr val="FF0000"/>
                </a:solidFill>
                <a:effectLst>
                  <a:outerShdw blurRad="50800" dist="38100" dir="2700000">
                    <a:srgbClr val="0000FF">
                      <a:alpha val="43000"/>
                    </a:srgbClr>
                  </a:outerShdw>
                </a:effectLst>
              </a:rPr>
              <a:t>“Overweening American ‘</a:t>
            </a:r>
            <a:r>
              <a:rPr lang="en-US" sz="3027" b="1" dirty="0" err="1" smtClean="0">
                <a:solidFill>
                  <a:srgbClr val="FF0000"/>
                </a:solidFill>
                <a:effectLst>
                  <a:outerShdw blurRad="50800" dist="38100" dir="2700000">
                    <a:srgbClr val="0000FF">
                      <a:alpha val="43000"/>
                    </a:srgbClr>
                  </a:outerShdw>
                </a:effectLst>
              </a:rPr>
              <a:t>momism</a:t>
            </a:r>
            <a:r>
              <a:rPr lang="en-US" sz="3027" b="1" dirty="0" smtClean="0">
                <a:solidFill>
                  <a:srgbClr val="FF0000"/>
                </a:solidFill>
                <a:effectLst>
                  <a:outerShdw blurRad="50800" dist="38100" dir="2700000">
                    <a:srgbClr val="0000FF">
                      <a:alpha val="43000"/>
                    </a:srgbClr>
                  </a:outerShdw>
                </a:effectLst>
              </a:rPr>
              <a:t>’ ... threatens to weaken an entire generation of American boys and open a path of communist progress.” </a:t>
            </a:r>
            <a:br>
              <a:rPr lang="en-US" sz="3027" b="1" dirty="0" smtClean="0">
                <a:solidFill>
                  <a:srgbClr val="FF0000"/>
                </a:solidFill>
                <a:effectLst>
                  <a:outerShdw blurRad="50800" dist="38100" dir="2700000">
                    <a:srgbClr val="0000FF">
                      <a:alpha val="43000"/>
                    </a:srgbClr>
                  </a:outerShdw>
                </a:effectLst>
              </a:rPr>
            </a:br>
            <a:r>
              <a:rPr lang="en-US" sz="3027" b="1" dirty="0" smtClean="0">
                <a:solidFill>
                  <a:srgbClr val="FF0000"/>
                </a:solidFill>
                <a:effectLst>
                  <a:outerShdw blurRad="50800" dist="38100" dir="2700000">
                    <a:srgbClr val="0000FF">
                      <a:alpha val="43000"/>
                    </a:srgbClr>
                  </a:outerShdw>
                </a:effectLst>
              </a:rPr>
              <a:t>-- </a:t>
            </a:r>
            <a:r>
              <a:rPr lang="en-US" sz="2162" b="1" dirty="0" smtClean="0">
                <a:solidFill>
                  <a:srgbClr val="FF0000"/>
                </a:solidFill>
                <a:effectLst>
                  <a:outerShdw blurRad="50800" dist="38100" dir="2700000">
                    <a:srgbClr val="0000FF">
                      <a:alpha val="43000"/>
                    </a:srgbClr>
                  </a:outerShdw>
                </a:effectLst>
              </a:rPr>
              <a:t>P. Wylie </a:t>
            </a:r>
            <a:r>
              <a:rPr lang="en-US" sz="2162" b="1" i="1" dirty="0" smtClean="0">
                <a:solidFill>
                  <a:srgbClr val="FF0000"/>
                </a:solidFill>
                <a:effectLst>
                  <a:outerShdw blurRad="50800" dist="38100" dir="2700000">
                    <a:srgbClr val="0000FF">
                      <a:alpha val="43000"/>
                    </a:srgbClr>
                  </a:outerShdw>
                </a:effectLst>
              </a:rPr>
              <a:t>A </a:t>
            </a:r>
            <a:r>
              <a:rPr lang="en-US" sz="2162" b="1" i="1" dirty="0" err="1" smtClean="0">
                <a:solidFill>
                  <a:srgbClr val="FF0000"/>
                </a:solidFill>
                <a:effectLst>
                  <a:outerShdw blurRad="50800" dist="38100" dir="2700000">
                    <a:srgbClr val="0000FF">
                      <a:alpha val="43000"/>
                    </a:srgbClr>
                  </a:outerShdw>
                </a:effectLst>
              </a:rPr>
              <a:t>Genertioin</a:t>
            </a:r>
            <a:r>
              <a:rPr lang="en-US" sz="2162" b="1" i="1" dirty="0" smtClean="0">
                <a:solidFill>
                  <a:srgbClr val="FF0000"/>
                </a:solidFill>
                <a:effectLst>
                  <a:outerShdw blurRad="50800" dist="38100" dir="2700000">
                    <a:srgbClr val="0000FF">
                      <a:alpha val="43000"/>
                    </a:srgbClr>
                  </a:outerShdw>
                </a:effectLst>
              </a:rPr>
              <a:t> of Vipers: a survey of moral want</a:t>
            </a:r>
            <a:r>
              <a:rPr lang="en-US" sz="2162" b="1" dirty="0" smtClean="0">
                <a:solidFill>
                  <a:srgbClr val="FF0000"/>
                </a:solidFill>
                <a:effectLst>
                  <a:outerShdw blurRad="50800" dist="38100" dir="2700000">
                    <a:srgbClr val="0000FF">
                      <a:alpha val="43000"/>
                    </a:srgbClr>
                  </a:outerShdw>
                </a:effectLst>
              </a:rPr>
              <a:t> (New York: Farrar &amp; Reinhart, 1942) 204.</a:t>
            </a:r>
            <a:endParaRPr lang="en-US" sz="2400" b="1" dirty="0">
              <a:solidFill>
                <a:srgbClr val="FF0000"/>
              </a:solidFill>
              <a:effectLst>
                <a:outerShdw blurRad="50800" dist="38100" dir="2700000">
                  <a:srgbClr val="0000FF">
                    <a:alpha val="43000"/>
                  </a:srgbClr>
                </a:outerShdw>
              </a:effectLst>
            </a:endParaRPr>
          </a:p>
        </p:txBody>
      </p:sp>
      <p:sp>
        <p:nvSpPr>
          <p:cNvPr id="7" name="TextBox 6"/>
          <p:cNvSpPr txBox="1"/>
          <p:nvPr/>
        </p:nvSpPr>
        <p:spPr>
          <a:xfrm>
            <a:off x="3715926" y="6292334"/>
            <a:ext cx="5340525" cy="646331"/>
          </a:xfrm>
          <a:prstGeom prst="rect">
            <a:avLst/>
          </a:prstGeom>
          <a:noFill/>
        </p:spPr>
        <p:txBody>
          <a:bodyPr wrap="none" rtlCol="0">
            <a:spAutoFit/>
          </a:bodyPr>
          <a:lstStyle/>
          <a:p>
            <a:r>
              <a:rPr lang="en-US" dirty="0" smtClean="0"/>
              <a:t>Barbara Billingsley as June Cleaver, “Leave it to Beaver”</a:t>
            </a:r>
          </a:p>
          <a:p>
            <a:r>
              <a:rPr lang="en-US" dirty="0" smtClean="0"/>
              <a:t>1957 – 1963 (mostly on ABC)</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52000"/>
          </a:blip>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How</a:t>
            </a:r>
            <a:r>
              <a:rPr lang="en-US" dirty="0" smtClean="0"/>
              <a:t> strong is the limb?</a:t>
            </a:r>
            <a:endParaRPr lang="en-US" dirty="0"/>
          </a:p>
        </p:txBody>
      </p:sp>
      <p:sp>
        <p:nvSpPr>
          <p:cNvPr id="9" name="Text Placeholder 8"/>
          <p:cNvSpPr>
            <a:spLocks noGrp="1"/>
          </p:cNvSpPr>
          <p:nvPr>
            <p:ph type="body" idx="1"/>
          </p:nvPr>
        </p:nvSpPr>
        <p:spPr>
          <a:xfrm>
            <a:off x="2670137" y="1720123"/>
            <a:ext cx="3295172" cy="370021"/>
          </a:xfrm>
        </p:spPr>
        <p:txBody>
          <a:bodyPr>
            <a:normAutofit fontScale="70000" lnSpcReduction="20000"/>
          </a:bodyPr>
          <a:lstStyle/>
          <a:p>
            <a:r>
              <a:rPr lang="en-US" dirty="0" smtClean="0"/>
              <a:t>Dir. J. </a:t>
            </a:r>
            <a:r>
              <a:rPr lang="en-US" dirty="0" err="1" smtClean="0"/>
              <a:t>Frankenheimer</a:t>
            </a:r>
            <a:r>
              <a:rPr lang="en-US" dirty="0" smtClean="0"/>
              <a:t>, MGM  1962</a:t>
            </a:r>
            <a:endParaRPr lang="en-US" dirty="0"/>
          </a:p>
        </p:txBody>
      </p:sp>
      <p:sp>
        <p:nvSpPr>
          <p:cNvPr id="11" name="Text Placeholder 10"/>
          <p:cNvSpPr>
            <a:spLocks noGrp="1"/>
          </p:cNvSpPr>
          <p:nvPr>
            <p:ph type="body" sz="quarter" idx="3"/>
          </p:nvPr>
        </p:nvSpPr>
        <p:spPr>
          <a:xfrm>
            <a:off x="6089930" y="1731427"/>
            <a:ext cx="2782746" cy="418130"/>
          </a:xfrm>
        </p:spPr>
        <p:txBody>
          <a:bodyPr>
            <a:normAutofit fontScale="62500" lnSpcReduction="20000"/>
          </a:bodyPr>
          <a:lstStyle/>
          <a:p>
            <a:r>
              <a:rPr lang="en-US" dirty="0" smtClean="0"/>
              <a:t>Dir. J. </a:t>
            </a:r>
            <a:r>
              <a:rPr lang="en-US" dirty="0" err="1" smtClean="0"/>
              <a:t>Demme</a:t>
            </a:r>
            <a:r>
              <a:rPr lang="en-US" dirty="0" smtClean="0"/>
              <a:t>, Paramount  2004</a:t>
            </a:r>
            <a:endParaRPr lang="en-US" dirty="0"/>
          </a:p>
        </p:txBody>
      </p:sp>
      <p:sp>
        <p:nvSpPr>
          <p:cNvPr id="13" name="TextBox 12"/>
          <p:cNvSpPr txBox="1"/>
          <p:nvPr/>
        </p:nvSpPr>
        <p:spPr>
          <a:xfrm>
            <a:off x="5599441" y="6172340"/>
            <a:ext cx="3673602" cy="338554"/>
          </a:xfrm>
          <a:prstGeom prst="rect">
            <a:avLst/>
          </a:prstGeom>
          <a:noFill/>
        </p:spPr>
        <p:txBody>
          <a:bodyPr wrap="none" rtlCol="0">
            <a:spAutoFit/>
          </a:bodyPr>
          <a:lstStyle/>
          <a:p>
            <a:r>
              <a:rPr lang="en-US" sz="1600" b="1" dirty="0" smtClean="0">
                <a:solidFill>
                  <a:srgbClr val="0000FF"/>
                </a:solidFill>
                <a:effectLst>
                  <a:outerShdw blurRad="50800" dist="38100" dir="2700000">
                    <a:srgbClr val="FF0000">
                      <a:alpha val="43000"/>
                    </a:srgbClr>
                  </a:outerShdw>
                </a:effectLst>
              </a:rPr>
              <a:t>No residual awareness of Orestes theme.</a:t>
            </a:r>
            <a:endParaRPr lang="en-US" sz="1600" b="1" dirty="0">
              <a:solidFill>
                <a:srgbClr val="0000FF"/>
              </a:solidFill>
              <a:effectLst>
                <a:outerShdw blurRad="50800" dist="38100" dir="2700000">
                  <a:srgbClr val="FF0000">
                    <a:alpha val="43000"/>
                  </a:srgbClr>
                </a:outerShdw>
              </a:effectLst>
            </a:endParaRPr>
          </a:p>
        </p:txBody>
      </p:sp>
      <p:sp>
        <p:nvSpPr>
          <p:cNvPr id="14" name="TextBox 13"/>
          <p:cNvSpPr txBox="1"/>
          <p:nvPr/>
        </p:nvSpPr>
        <p:spPr>
          <a:xfrm>
            <a:off x="-1" y="6184304"/>
            <a:ext cx="5965309" cy="338554"/>
          </a:xfrm>
          <a:prstGeom prst="rect">
            <a:avLst/>
          </a:prstGeom>
          <a:noFill/>
        </p:spPr>
        <p:txBody>
          <a:bodyPr wrap="square" rtlCol="0">
            <a:spAutoFit/>
          </a:bodyPr>
          <a:lstStyle/>
          <a:p>
            <a:r>
              <a:rPr lang="en-US" sz="1600" b="1" dirty="0" smtClean="0">
                <a:solidFill>
                  <a:srgbClr val="FF0000"/>
                </a:solidFill>
                <a:effectLst>
                  <a:outerShdw blurRad="63500" dist="50800" dir="20280000">
                    <a:srgbClr val="0000FF">
                      <a:alpha val="43000"/>
                    </a:srgbClr>
                  </a:outerShdw>
                </a:effectLst>
              </a:rPr>
              <a:t>Thematic use of Orestes theme.... diminished</a:t>
            </a:r>
            <a:r>
              <a:rPr lang="en-US" sz="1600" b="1" dirty="0" smtClean="0">
                <a:solidFill>
                  <a:srgbClr val="FF0000"/>
                </a:solidFill>
                <a:effectLst>
                  <a:outerShdw blurRad="63500" dist="50800" dir="20280000">
                    <a:srgbClr val="0000FF">
                      <a:alpha val="43000"/>
                    </a:srgbClr>
                  </a:outerShdw>
                </a:effectLst>
              </a:rPr>
              <a:t> but present in film</a:t>
            </a:r>
            <a:r>
              <a:rPr lang="en-US" sz="1600" b="1" dirty="0" smtClean="0">
                <a:solidFill>
                  <a:srgbClr val="FF0000"/>
                </a:solidFill>
                <a:effectLst>
                  <a:outerShdw blurRad="63500" dist="50800" dir="20280000">
                    <a:srgbClr val="0000FF">
                      <a:alpha val="43000"/>
                    </a:srgbClr>
                  </a:outerShdw>
                </a:effectLst>
              </a:rPr>
              <a:t>.</a:t>
            </a:r>
            <a:endParaRPr lang="en-US" sz="1600" b="1" dirty="0">
              <a:solidFill>
                <a:srgbClr val="FF0000"/>
              </a:solidFill>
              <a:effectLst>
                <a:outerShdw blurRad="63500" dist="50800" dir="20280000">
                  <a:srgbClr val="0000FF">
                    <a:alpha val="43000"/>
                  </a:srgbClr>
                </a:outerShdw>
              </a:effectLst>
            </a:endParaRPr>
          </a:p>
        </p:txBody>
      </p:sp>
      <p:pic>
        <p:nvPicPr>
          <p:cNvPr id="15" name="Picture 14"/>
          <p:cNvPicPr>
            <a:picLocks noChangeAspect="1"/>
          </p:cNvPicPr>
          <p:nvPr/>
        </p:nvPicPr>
        <p:blipFill>
          <a:blip r:embed="rId4"/>
          <a:stretch>
            <a:fillRect/>
          </a:stretch>
        </p:blipFill>
        <p:spPr>
          <a:xfrm>
            <a:off x="2970195" y="2149557"/>
            <a:ext cx="2704502" cy="3680913"/>
          </a:xfrm>
          <a:prstGeom prst="rect">
            <a:avLst/>
          </a:prstGeom>
        </p:spPr>
      </p:pic>
      <p:pic>
        <p:nvPicPr>
          <p:cNvPr id="16" name="Picture 15"/>
          <p:cNvPicPr>
            <a:picLocks noChangeAspect="1"/>
          </p:cNvPicPr>
          <p:nvPr/>
        </p:nvPicPr>
        <p:blipFill>
          <a:blip r:embed="rId5"/>
          <a:stretch>
            <a:fillRect/>
          </a:stretch>
        </p:blipFill>
        <p:spPr>
          <a:xfrm>
            <a:off x="6134651" y="2149557"/>
            <a:ext cx="2707516" cy="3680913"/>
          </a:xfrm>
          <a:prstGeom prst="rect">
            <a:avLst/>
          </a:prstGeom>
        </p:spPr>
      </p:pic>
      <p:pic>
        <p:nvPicPr>
          <p:cNvPr id="19" name="Picture 18"/>
          <p:cNvPicPr>
            <a:picLocks noChangeAspect="1"/>
          </p:cNvPicPr>
          <p:nvPr/>
        </p:nvPicPr>
        <p:blipFill>
          <a:blip r:embed="rId6"/>
          <a:stretch>
            <a:fillRect/>
          </a:stretch>
        </p:blipFill>
        <p:spPr>
          <a:xfrm>
            <a:off x="182736" y="2149557"/>
            <a:ext cx="2289528" cy="3680913"/>
          </a:xfrm>
          <a:prstGeom prst="rect">
            <a:avLst/>
          </a:prstGeom>
        </p:spPr>
      </p:pic>
      <p:sp>
        <p:nvSpPr>
          <p:cNvPr id="20" name="TextBox 19"/>
          <p:cNvSpPr txBox="1"/>
          <p:nvPr/>
        </p:nvSpPr>
        <p:spPr>
          <a:xfrm>
            <a:off x="238591" y="1780225"/>
            <a:ext cx="1390124" cy="307777"/>
          </a:xfrm>
          <a:prstGeom prst="rect">
            <a:avLst/>
          </a:prstGeom>
          <a:noFill/>
        </p:spPr>
        <p:txBody>
          <a:bodyPr wrap="none" rtlCol="0">
            <a:spAutoFit/>
          </a:bodyPr>
          <a:lstStyle/>
          <a:p>
            <a:r>
              <a:rPr lang="en-US" sz="1400" b="1" dirty="0" smtClean="0"/>
              <a:t>R. Condon, 1959</a:t>
            </a:r>
            <a:endParaRPr lang="en-US"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52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effectLst>
                  <a:outerShdw blurRad="50800" dist="38100" dir="2700000">
                    <a:srgbClr val="FF0000">
                      <a:alpha val="43000"/>
                    </a:srgbClr>
                  </a:outerShdw>
                </a:effectLst>
              </a:rPr>
              <a:t>“I have conditioned them...or </a:t>
            </a:r>
            <a:r>
              <a:rPr lang="en-US" sz="2800" i="1" dirty="0" smtClean="0">
                <a:effectLst>
                  <a:outerShdw blurRad="50800" dist="38100" dir="2700000">
                    <a:srgbClr val="FF0000">
                      <a:alpha val="43000"/>
                    </a:srgbClr>
                  </a:outerShdw>
                </a:effectLst>
              </a:rPr>
              <a:t>brainwashed</a:t>
            </a:r>
            <a:r>
              <a:rPr lang="en-US" sz="2800" dirty="0" smtClean="0">
                <a:effectLst>
                  <a:outerShdw blurRad="50800" dist="38100" dir="2700000">
                    <a:srgbClr val="FF0000">
                      <a:alpha val="43000"/>
                    </a:srgbClr>
                  </a:outerShdw>
                </a:effectLst>
              </a:rPr>
              <a:t> them, which I understand is the new American term”</a:t>
            </a:r>
            <a:endParaRPr lang="en-US" sz="2800" dirty="0">
              <a:effectLst>
                <a:outerShdw blurRad="50800" dist="38100" dir="2700000">
                  <a:srgbClr val="FF0000">
                    <a:alpha val="43000"/>
                  </a:srgbClr>
                </a:outerShdw>
              </a:effectLst>
            </a:endParaRPr>
          </a:p>
        </p:txBody>
      </p:sp>
      <p:sp>
        <p:nvSpPr>
          <p:cNvPr id="9" name="Content Placeholder 8"/>
          <p:cNvSpPr>
            <a:spLocks noGrp="1"/>
          </p:cNvSpPr>
          <p:nvPr>
            <p:ph sz="quarter" idx="4"/>
          </p:nvPr>
        </p:nvSpPr>
        <p:spPr/>
        <p:txBody>
          <a:bodyPr/>
          <a:lstStyle/>
          <a:p>
            <a:r>
              <a:rPr lang="en-US" dirty="0" smtClean="0">
                <a:effectLst>
                  <a:outerShdw blurRad="50800" dist="38100" dir="2700000">
                    <a:srgbClr val="000000">
                      <a:alpha val="43000"/>
                    </a:srgbClr>
                  </a:outerShdw>
                </a:effectLst>
                <a:hlinkClick r:id="rId4"/>
              </a:rPr>
              <a:t>The circular pan-shot of Mrs. Whittaker's lecture "Fun With Hydrangeas"</a:t>
            </a:r>
            <a:endParaRPr lang="en-US" dirty="0">
              <a:effectLst>
                <a:outerShdw blurRad="50800" dist="38100" dir="2700000">
                  <a:srgbClr val="000000">
                    <a:alpha val="43000"/>
                  </a:srgbClr>
                </a:outerShdw>
              </a:effectLst>
            </a:endParaRPr>
          </a:p>
        </p:txBody>
      </p:sp>
      <p:sp>
        <p:nvSpPr>
          <p:cNvPr id="10" name="Text Placeholder 9"/>
          <p:cNvSpPr>
            <a:spLocks noGrp="1"/>
          </p:cNvSpPr>
          <p:nvPr>
            <p:ph type="body" sz="quarter" idx="3"/>
          </p:nvPr>
        </p:nvSpPr>
        <p:spPr/>
        <p:txBody>
          <a:bodyPr>
            <a:normAutofit fontScale="92500" lnSpcReduction="20000"/>
          </a:bodyPr>
          <a:lstStyle/>
          <a:p>
            <a:r>
              <a:rPr lang="en-US" dirty="0" smtClean="0">
                <a:effectLst>
                  <a:outerShdw blurRad="50800" dist="38100" dir="2700000">
                    <a:srgbClr val="0000FF">
                      <a:alpha val="43000"/>
                    </a:srgbClr>
                  </a:outerShdw>
                </a:effectLst>
              </a:rPr>
              <a:t>Yet among the film’s great cinematic moments: </a:t>
            </a:r>
            <a:endParaRPr lang="en-US" dirty="0">
              <a:effectLst>
                <a:outerShdw blurRad="50800" dist="38100" dir="2700000">
                  <a:srgbClr val="0000FF">
                    <a:alpha val="43000"/>
                  </a:srgbClr>
                </a:outerShdw>
              </a:effectLst>
            </a:endParaRPr>
          </a:p>
        </p:txBody>
      </p:sp>
      <p:sp>
        <p:nvSpPr>
          <p:cNvPr id="11" name="Text Placeholder 10"/>
          <p:cNvSpPr>
            <a:spLocks noGrp="1"/>
          </p:cNvSpPr>
          <p:nvPr>
            <p:ph type="body" idx="1"/>
          </p:nvPr>
        </p:nvSpPr>
        <p:spPr/>
        <p:txBody>
          <a:bodyPr>
            <a:normAutofit/>
          </a:bodyPr>
          <a:lstStyle/>
          <a:p>
            <a:r>
              <a:rPr lang="en-US" sz="2000" dirty="0" smtClean="0">
                <a:effectLst>
                  <a:outerShdw blurRad="50800" dist="38100" dir="2700000">
                    <a:srgbClr val="0000FF">
                      <a:alpha val="43000"/>
                    </a:srgbClr>
                  </a:outerShdw>
                </a:effectLst>
              </a:rPr>
              <a:t>Dr. Yen Lo and 1950’s psychology</a:t>
            </a:r>
          </a:p>
        </p:txBody>
      </p:sp>
      <p:sp>
        <p:nvSpPr>
          <p:cNvPr id="12" name="Content Placeholder 11"/>
          <p:cNvSpPr>
            <a:spLocks noGrp="1"/>
          </p:cNvSpPr>
          <p:nvPr>
            <p:ph sz="half" idx="2"/>
          </p:nvPr>
        </p:nvSpPr>
        <p:spPr/>
        <p:txBody>
          <a:bodyPr>
            <a:normAutofit/>
          </a:bodyPr>
          <a:lstStyle/>
          <a:p>
            <a:pPr>
              <a:spcAft>
                <a:spcPts val="1800"/>
              </a:spcAft>
              <a:buNone/>
            </a:pPr>
            <a:r>
              <a:rPr lang="en-US" sz="1800" b="1" dirty="0" smtClean="0">
                <a:effectLst>
                  <a:outerShdw blurRad="50800" dist="38100" dir="2700000">
                    <a:srgbClr val="0000FF">
                      <a:alpha val="43000"/>
                    </a:srgbClr>
                  </a:outerShdw>
                </a:effectLst>
              </a:rPr>
              <a:t>“POW: The Fight Continues after the Battle” </a:t>
            </a:r>
            <a:r>
              <a:rPr lang="en-US" sz="1800" b="1" dirty="0" err="1" smtClean="0">
                <a:effectLst>
                  <a:outerShdw blurRad="50800" dist="38100" dir="2700000">
                    <a:srgbClr val="0000FF">
                      <a:alpha val="43000"/>
                    </a:srgbClr>
                  </a:outerShdw>
                </a:effectLst>
              </a:rPr>
              <a:t>USArmy</a:t>
            </a:r>
            <a:r>
              <a:rPr lang="en-US" sz="1800" b="1" dirty="0" smtClean="0">
                <a:effectLst>
                  <a:outerShdw blurRad="50800" dist="38100" dir="2700000">
                    <a:srgbClr val="0000FF">
                      <a:alpha val="43000"/>
                    </a:srgbClr>
                  </a:outerShdw>
                </a:effectLst>
              </a:rPr>
              <a:t> 1955</a:t>
            </a:r>
          </a:p>
          <a:p>
            <a:pPr>
              <a:spcAft>
                <a:spcPts val="1800"/>
              </a:spcAft>
              <a:buNone/>
            </a:pPr>
            <a:r>
              <a:rPr lang="en-US" sz="1800" b="1" i="1" dirty="0" smtClean="0">
                <a:effectLst>
                  <a:outerShdw blurRad="50800" dist="38100" dir="2700000">
                    <a:srgbClr val="0000FF">
                      <a:alpha val="43000"/>
                    </a:srgbClr>
                  </a:outerShdw>
                </a:effectLst>
              </a:rPr>
              <a:t>Conditioned Reflex Therapy</a:t>
            </a:r>
            <a:r>
              <a:rPr lang="en-US" sz="1800" b="1" dirty="0" smtClean="0">
                <a:effectLst>
                  <a:outerShdw blurRad="50800" dist="38100" dir="2700000">
                    <a:srgbClr val="0000FF">
                      <a:alpha val="43000"/>
                    </a:srgbClr>
                  </a:outerShdw>
                </a:effectLst>
              </a:rPr>
              <a:t>, Andrew Slater 1949</a:t>
            </a:r>
          </a:p>
          <a:p>
            <a:pPr>
              <a:spcAft>
                <a:spcPts val="1800"/>
              </a:spcAft>
              <a:buNone/>
            </a:pPr>
            <a:r>
              <a:rPr lang="en-US" sz="1800" b="1" i="1" dirty="0" smtClean="0">
                <a:effectLst>
                  <a:outerShdw blurRad="50800" dist="38100" dir="2700000">
                    <a:srgbClr val="0000FF">
                      <a:alpha val="43000"/>
                    </a:srgbClr>
                  </a:outerShdw>
                </a:effectLst>
              </a:rPr>
              <a:t>Seduction of the Innocent</a:t>
            </a:r>
            <a:r>
              <a:rPr lang="en-US" sz="1800" b="1" dirty="0" smtClean="0">
                <a:effectLst>
                  <a:outerShdw blurRad="50800" dist="38100" dir="2700000">
                    <a:srgbClr val="0000FF">
                      <a:alpha val="43000"/>
                    </a:srgbClr>
                  </a:outerShdw>
                </a:effectLst>
              </a:rPr>
              <a:t>, Fredric </a:t>
            </a:r>
            <a:r>
              <a:rPr lang="en-US" sz="1800" b="1" dirty="0" err="1" smtClean="0">
                <a:effectLst>
                  <a:outerShdw blurRad="50800" dist="38100" dir="2700000">
                    <a:srgbClr val="0000FF">
                      <a:alpha val="43000"/>
                    </a:srgbClr>
                  </a:outerShdw>
                </a:effectLst>
              </a:rPr>
              <a:t>Wertham</a:t>
            </a:r>
            <a:r>
              <a:rPr lang="en-US" sz="1800" b="1" dirty="0" smtClean="0">
                <a:effectLst>
                  <a:outerShdw blurRad="50800" dist="38100" dir="2700000">
                    <a:srgbClr val="0000FF">
                      <a:alpha val="43000"/>
                    </a:srgbClr>
                  </a:outerShdw>
                </a:effectLst>
              </a:rPr>
              <a:t> 1954</a:t>
            </a:r>
          </a:p>
          <a:p>
            <a:pPr>
              <a:spcAft>
                <a:spcPts val="1800"/>
              </a:spcAft>
              <a:buNone/>
            </a:pPr>
            <a:r>
              <a:rPr lang="en-US" sz="1800" b="1" i="1" dirty="0" smtClean="0">
                <a:effectLst>
                  <a:outerShdw blurRad="50800" dist="38100" dir="2700000">
                    <a:srgbClr val="0000FF">
                      <a:alpha val="43000"/>
                    </a:srgbClr>
                  </a:outerShdw>
                </a:effectLst>
              </a:rPr>
              <a:t>Thought Reform and the Psychology of </a:t>
            </a:r>
            <a:r>
              <a:rPr lang="en-US" sz="1800" b="1" i="1" dirty="0" err="1" smtClean="0">
                <a:effectLst>
                  <a:outerShdw blurRad="50800" dist="38100" dir="2700000">
                    <a:srgbClr val="0000FF">
                      <a:alpha val="43000"/>
                    </a:srgbClr>
                  </a:outerShdw>
                </a:effectLst>
              </a:rPr>
              <a:t>Totalism</a:t>
            </a:r>
            <a:r>
              <a:rPr lang="en-US" sz="1800" b="1" i="1" dirty="0" smtClean="0">
                <a:effectLst>
                  <a:outerShdw blurRad="50800" dist="38100" dir="2700000">
                    <a:srgbClr val="0000FF">
                      <a:alpha val="43000"/>
                    </a:srgbClr>
                  </a:outerShdw>
                </a:effectLst>
              </a:rPr>
              <a:t>: a study of ‘brainwashing’ in China</a:t>
            </a:r>
            <a:r>
              <a:rPr lang="en-US" sz="1800" b="1" dirty="0" smtClean="0">
                <a:effectLst>
                  <a:outerShdw blurRad="50800" dist="38100" dir="2700000">
                    <a:srgbClr val="0000FF">
                      <a:alpha val="43000"/>
                    </a:srgbClr>
                  </a:outerShdw>
                </a:effectLst>
              </a:rPr>
              <a:t>, R.J. </a:t>
            </a:r>
            <a:r>
              <a:rPr lang="en-US" sz="1800" b="1" dirty="0" err="1" smtClean="0">
                <a:effectLst>
                  <a:outerShdw blurRad="50800" dist="38100" dir="2700000">
                    <a:srgbClr val="0000FF">
                      <a:alpha val="43000"/>
                    </a:srgbClr>
                  </a:outerShdw>
                </a:effectLst>
              </a:rPr>
              <a:t>Lifton</a:t>
            </a:r>
            <a:r>
              <a:rPr lang="en-US" sz="1800" b="1" dirty="0" smtClean="0">
                <a:effectLst>
                  <a:outerShdw blurRad="50800" dist="38100" dir="2700000">
                    <a:srgbClr val="0000FF">
                      <a:alpha val="43000"/>
                    </a:srgbClr>
                  </a:outerShdw>
                </a:effectLst>
              </a:rPr>
              <a:t> 1961</a:t>
            </a:r>
            <a:endParaRPr lang="en-US" sz="1800" b="1" i="1" dirty="0" smtClean="0">
              <a:effectLst>
                <a:outerShdw blurRad="50800" dist="38100" dir="2700000">
                  <a:srgbClr val="0000FF">
                    <a:alpha val="43000"/>
                  </a:srgbClr>
                </a:outerShdw>
              </a:effectLst>
            </a:endParaRPr>
          </a:p>
          <a:p>
            <a:pPr>
              <a:buNone/>
            </a:pP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52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3008313" cy="1162050"/>
          </a:xfrm>
        </p:spPr>
        <p:txBody>
          <a:bodyPr>
            <a:normAutofit/>
          </a:bodyPr>
          <a:lstStyle/>
          <a:p>
            <a:r>
              <a:rPr lang="en-US" dirty="0" smtClean="0">
                <a:solidFill>
                  <a:srgbClr val="FF0000"/>
                </a:solidFill>
                <a:effectLst>
                  <a:outerShdw blurRad="50800" dist="38100" dir="2700000">
                    <a:srgbClr val="0000FF">
                      <a:alpha val="43000"/>
                    </a:srgbClr>
                  </a:outerShdw>
                </a:effectLst>
              </a:rPr>
              <a:t>“There are precisely 57 communists in the US State Department.”</a:t>
            </a:r>
            <a:endParaRPr lang="en-US" dirty="0">
              <a:solidFill>
                <a:srgbClr val="FF0000"/>
              </a:solidFill>
              <a:effectLst>
                <a:outerShdw blurRad="50800" dist="38100" dir="2700000">
                  <a:srgbClr val="0000FF">
                    <a:alpha val="43000"/>
                  </a:srgbClr>
                </a:outerShdw>
              </a:effectLst>
            </a:endParaRPr>
          </a:p>
        </p:txBody>
      </p:sp>
      <p:pic>
        <p:nvPicPr>
          <p:cNvPr id="6" name="Content Placeholder 5" descr="heinz_ketchup_bottle.jpeg"/>
          <p:cNvPicPr>
            <a:picLocks noGrp="1" noChangeAspect="1"/>
          </p:cNvPicPr>
          <p:nvPr>
            <p:ph idx="1"/>
          </p:nvPr>
        </p:nvPicPr>
        <p:blipFill>
          <a:blip r:embed="rId4"/>
          <a:srcRect l="-3415" r="-3415"/>
          <a:stretch>
            <a:fillRect/>
          </a:stretch>
        </p:blipFill>
        <p:spPr>
          <a:xfrm>
            <a:off x="4894484" y="488009"/>
            <a:ext cx="3953520" cy="4526903"/>
          </a:xfrm>
          <a:effectLst>
            <a:glow rad="228600">
              <a:schemeClr val="accent2">
                <a:alpha val="75000"/>
              </a:schemeClr>
            </a:glow>
          </a:effectLst>
        </p:spPr>
      </p:pic>
      <p:sp>
        <p:nvSpPr>
          <p:cNvPr id="11" name="Text Placeholder 10"/>
          <p:cNvSpPr>
            <a:spLocks noGrp="1"/>
          </p:cNvSpPr>
          <p:nvPr>
            <p:ph type="body" sz="half" idx="2"/>
          </p:nvPr>
        </p:nvSpPr>
        <p:spPr>
          <a:xfrm>
            <a:off x="457200" y="1435101"/>
            <a:ext cx="3258726" cy="3924392"/>
          </a:xfrm>
        </p:spPr>
        <p:txBody>
          <a:bodyPr>
            <a:normAutofit/>
          </a:bodyPr>
          <a:lstStyle/>
          <a:p>
            <a:endParaRPr lang="en-US" sz="2400" b="1" dirty="0">
              <a:solidFill>
                <a:srgbClr val="FF0000"/>
              </a:solidFill>
              <a:effectLst>
                <a:outerShdw blurRad="50800" dist="38100" dir="2700000">
                  <a:srgbClr val="000000">
                    <a:alpha val="43000"/>
                  </a:srgbClr>
                </a:outerShdw>
              </a:effectLst>
            </a:endParaRPr>
          </a:p>
        </p:txBody>
      </p:sp>
      <p:pic>
        <p:nvPicPr>
          <p:cNvPr id="31746" name="Picture 2"/>
          <p:cNvPicPr>
            <a:picLocks noChangeAspect="1" noChangeArrowheads="1"/>
          </p:cNvPicPr>
          <p:nvPr/>
        </p:nvPicPr>
        <p:blipFill>
          <a:blip r:embed="rId5"/>
          <a:srcRect/>
          <a:stretch>
            <a:fillRect/>
          </a:stretch>
        </p:blipFill>
        <p:spPr bwMode="auto">
          <a:xfrm>
            <a:off x="433722" y="1435100"/>
            <a:ext cx="3282204" cy="3924392"/>
          </a:xfrm>
          <a:prstGeom prst="rect">
            <a:avLst/>
          </a:prstGeom>
          <a:noFill/>
          <a:ln w="9525">
            <a:noFill/>
            <a:miter lim="800000"/>
            <a:headEnd/>
            <a:tailEnd/>
          </a:ln>
          <a:effectLst>
            <a:glow rad="228600">
              <a:schemeClr val="accent2">
                <a:alpha val="75000"/>
              </a:schemeClr>
            </a:glow>
          </a:effectLst>
        </p:spPr>
      </p:pic>
      <p:sp>
        <p:nvSpPr>
          <p:cNvPr id="8" name="TextBox 7"/>
          <p:cNvSpPr txBox="1"/>
          <p:nvPr/>
        </p:nvSpPr>
        <p:spPr>
          <a:xfrm>
            <a:off x="0" y="5619749"/>
            <a:ext cx="8022167" cy="923330"/>
          </a:xfrm>
          <a:prstGeom prst="rect">
            <a:avLst/>
          </a:prstGeom>
          <a:noFill/>
        </p:spPr>
        <p:txBody>
          <a:bodyPr wrap="square" rtlCol="0">
            <a:spAutoFit/>
          </a:bodyPr>
          <a:lstStyle/>
          <a:p>
            <a:r>
              <a:rPr lang="en-US" dirty="0" smtClean="0">
                <a:effectLst>
                  <a:glow rad="139700">
                    <a:schemeClr val="accent2">
                      <a:alpha val="75000"/>
                    </a:schemeClr>
                  </a:glow>
                </a:effectLst>
              </a:rPr>
              <a:t>Joseph R. McCarthy (R-Wisconsin) and the “Second Red Scare” </a:t>
            </a:r>
          </a:p>
          <a:p>
            <a:r>
              <a:rPr lang="en-US" dirty="0" smtClean="0">
                <a:effectLst>
                  <a:glow rad="139700">
                    <a:schemeClr val="accent2">
                      <a:alpha val="75000"/>
                    </a:schemeClr>
                  </a:glow>
                </a:effectLst>
              </a:rPr>
              <a:t>	</a:t>
            </a:r>
            <a:r>
              <a:rPr lang="en-US" dirty="0" smtClean="0">
                <a:effectLst>
                  <a:glow rad="139700">
                    <a:schemeClr val="accent2">
                      <a:alpha val="75000"/>
                    </a:schemeClr>
                  </a:glow>
                </a:effectLst>
              </a:rPr>
              <a:t>9 Feb 1950 Speech to Republican Women’s Club of Wheeling, WV</a:t>
            </a:r>
          </a:p>
          <a:p>
            <a:r>
              <a:rPr lang="en-US" dirty="0" smtClean="0">
                <a:effectLst>
                  <a:glow rad="139700">
                    <a:schemeClr val="accent2">
                      <a:alpha val="75000"/>
                    </a:schemeClr>
                  </a:glow>
                </a:effectLst>
              </a:rPr>
              <a:t>	1949 – 1954, 109 congressional investigations carried out </a:t>
            </a:r>
            <a:endParaRPr lang="en-US" dirty="0">
              <a:effectLst>
                <a:glow rad="139700">
                  <a:schemeClr val="accent2">
                    <a:alpha val="75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52000"/>
          </a:blip>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600200"/>
            <a:ext cx="8386674" cy="4525963"/>
          </a:xfrm>
        </p:spPr>
        <p:txBody>
          <a:bodyPr>
            <a:noAutofit/>
          </a:bodyPr>
          <a:lstStyle/>
          <a:p>
            <a:pPr>
              <a:buNone/>
            </a:pPr>
            <a:r>
              <a:rPr lang="en-US" sz="4000" b="1" dirty="0" smtClean="0">
                <a:effectLst>
                  <a:outerShdw blurRad="50800" dist="38100" dir="2700000" algn="tl" rotWithShape="0">
                    <a:srgbClr val="FF0000">
                      <a:alpha val="43000"/>
                    </a:srgbClr>
                  </a:outerShdw>
                </a:effectLst>
              </a:rPr>
              <a:t>…</a:t>
            </a:r>
            <a:r>
              <a:rPr lang="en-US" sz="4000" b="1" dirty="0" smtClean="0">
                <a:effectLst>
                  <a:outerShdw blurRad="50800" dist="38100" dir="2700000" algn="tl" rotWithShape="0">
                    <a:srgbClr val="FF0000">
                      <a:alpha val="43000"/>
                    </a:srgbClr>
                  </a:outerShdw>
                </a:effectLst>
              </a:rPr>
              <a:t>an almost complete catalogue of humanity’s disorders, including incest, dope addiction, war, politics, brainwashing and multiple murder” — not to mention matricide — all spawned by one woman’s ambitions.</a:t>
            </a:r>
            <a:r>
              <a:rPr lang="en-US" sz="4000" b="1" dirty="0" smtClean="0">
                <a:effectLst>
                  <a:outerShdw blurRad="50800" dist="38100" dir="2700000" algn="tl" rotWithShape="0">
                    <a:srgbClr val="FF0000">
                      <a:alpha val="43000"/>
                    </a:srgbClr>
                  </a:outerShdw>
                </a:effectLst>
              </a:rPr>
              <a:t> </a:t>
            </a:r>
            <a:endParaRPr lang="en-US" sz="4000" b="1" dirty="0">
              <a:effectLst>
                <a:outerShdw blurRad="50800" dist="38100" dir="2700000" algn="tl" rotWithShape="0">
                  <a:srgbClr val="FF0000">
                    <a:alpha val="43000"/>
                  </a:srgbClr>
                </a:outerShdw>
              </a:effectLst>
            </a:endParaRPr>
          </a:p>
        </p:txBody>
      </p:sp>
      <p:sp>
        <p:nvSpPr>
          <p:cNvPr id="8" name="Title 7"/>
          <p:cNvSpPr>
            <a:spLocks noGrp="1"/>
          </p:cNvSpPr>
          <p:nvPr>
            <p:ph type="title"/>
          </p:nvPr>
        </p:nvSpPr>
        <p:spPr>
          <a:xfrm>
            <a:off x="222487" y="274638"/>
            <a:ext cx="8621387" cy="1143000"/>
          </a:xfrm>
        </p:spPr>
        <p:txBody>
          <a:bodyPr>
            <a:normAutofit fontScale="90000"/>
          </a:bodyPr>
          <a:lstStyle/>
          <a:p>
            <a:r>
              <a:rPr lang="en-US" sz="3556" b="1" dirty="0" smtClean="0">
                <a:effectLst>
                  <a:outerShdw blurRad="50800" dist="38100" dir="2700000" algn="tl" rotWithShape="0">
                    <a:srgbClr val="FF0000">
                      <a:alpha val="43000"/>
                    </a:srgbClr>
                  </a:outerShdw>
                </a:effectLst>
              </a:rPr>
              <a:t>“</a:t>
            </a:r>
            <a:r>
              <a:rPr lang="en-US" sz="3556" b="1" dirty="0" err="1" smtClean="0">
                <a:effectLst>
                  <a:outerShdw blurRad="50800" dist="38100" dir="2700000" algn="tl" rotWithShape="0">
                    <a:srgbClr val="FF0000">
                      <a:alpha val="43000"/>
                    </a:srgbClr>
                  </a:outerShdw>
                </a:effectLst>
              </a:rPr>
              <a:t>Pantless</a:t>
            </a:r>
            <a:r>
              <a:rPr lang="en-US" sz="3556" b="1" dirty="0" smtClean="0">
                <a:effectLst>
                  <a:outerShdw blurRad="50800" dist="38100" dir="2700000" algn="tl" rotWithShape="0">
                    <a:srgbClr val="FF0000">
                      <a:alpha val="43000"/>
                    </a:srgbClr>
                  </a:outerShdw>
                </a:effectLst>
              </a:rPr>
              <a:t> at Armageddon: review of</a:t>
            </a:r>
            <a:r>
              <a:rPr lang="en-US" sz="3556" b="1" dirty="0" smtClean="0">
                <a:effectLst>
                  <a:outerShdw blurRad="50800" dist="38100" dir="2700000" algn="tl" rotWithShape="0">
                    <a:srgbClr val="FF0000">
                      <a:alpha val="43000"/>
                    </a:srgbClr>
                  </a:outerShdw>
                </a:effectLst>
              </a:rPr>
              <a:t> Condon’s</a:t>
            </a:r>
            <a:r>
              <a:rPr lang="en-US" sz="3556" b="1" i="1" dirty="0" smtClean="0">
                <a:effectLst>
                  <a:outerShdw blurRad="50800" dist="38100" dir="2700000" algn="tl" rotWithShape="0">
                    <a:srgbClr val="FF0000">
                      <a:alpha val="43000"/>
                    </a:srgbClr>
                  </a:outerShdw>
                </a:effectLst>
              </a:rPr>
              <a:t> The </a:t>
            </a:r>
            <a:r>
              <a:rPr lang="en-US" sz="3556" b="1" i="1" dirty="0" smtClean="0">
                <a:effectLst>
                  <a:outerShdw blurRad="50800" dist="38100" dir="2700000" algn="tl" rotWithShape="0">
                    <a:srgbClr val="FF0000">
                      <a:alpha val="43000"/>
                    </a:srgbClr>
                  </a:outerShdw>
                </a:effectLst>
              </a:rPr>
              <a:t>Manchurian Candidate</a:t>
            </a:r>
            <a:r>
              <a:rPr lang="en-US" sz="3556" b="1" dirty="0" smtClean="0">
                <a:effectLst>
                  <a:outerShdw blurRad="50800" dist="38100" dir="2700000" algn="tl" rotWithShape="0">
                    <a:srgbClr val="FF0000">
                      <a:alpha val="43000"/>
                    </a:srgbClr>
                  </a:outerShdw>
                </a:effectLst>
              </a:rPr>
              <a:t>” </a:t>
            </a:r>
            <a:r>
              <a:rPr lang="en-US" sz="3556" b="1" i="1" dirty="0" smtClean="0">
                <a:effectLst>
                  <a:outerShdw blurRad="50800" dist="38100" dir="2700000" algn="tl" rotWithShape="0">
                    <a:srgbClr val="FF0000">
                      <a:alpha val="43000"/>
                    </a:srgbClr>
                  </a:outerShdw>
                </a:effectLst>
              </a:rPr>
              <a:t>Time</a:t>
            </a:r>
            <a:r>
              <a:rPr lang="en-US" sz="3556" b="1" dirty="0" smtClean="0">
                <a:effectLst>
                  <a:outerShdw blurRad="50800" dist="38100" dir="2700000" algn="tl" rotWithShape="0">
                    <a:srgbClr val="FF0000">
                      <a:alpha val="43000"/>
                    </a:srgbClr>
                  </a:outerShdw>
                </a:effectLst>
              </a:rPr>
              <a:t> 6 July 1959: 78</a:t>
            </a:r>
            <a:endParaRPr lang="en-US" b="1" dirty="0">
              <a:effectLst>
                <a:outerShdw blurRad="50800" dist="38100" dir="2700000" algn="tl" rotWithShape="0">
                  <a:srgbClr val="FF0000">
                    <a:alpha val="43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52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3708" y="273050"/>
            <a:ext cx="3341806" cy="1162050"/>
          </a:xfrm>
        </p:spPr>
        <p:txBody>
          <a:bodyPr>
            <a:normAutofit/>
          </a:bodyPr>
          <a:lstStyle/>
          <a:p>
            <a:r>
              <a:rPr lang="en-US" dirty="0" smtClean="0">
                <a:effectLst>
                  <a:outerShdw blurRad="50800" dist="38100" dir="2700000">
                    <a:srgbClr val="FF0000">
                      <a:alpha val="43000"/>
                    </a:srgbClr>
                  </a:outerShdw>
                </a:effectLst>
              </a:rPr>
              <a:t>Axelrod’s </a:t>
            </a:r>
            <a:r>
              <a:rPr lang="en-US" dirty="0" smtClean="0">
                <a:effectLst>
                  <a:outerShdw blurRad="50800" dist="38100" dir="2700000">
                    <a:srgbClr val="FF0000">
                      <a:alpha val="43000"/>
                    </a:srgbClr>
                  </a:outerShdw>
                </a:effectLst>
              </a:rPr>
              <a:t>screenplay retains</a:t>
            </a:r>
            <a:r>
              <a:rPr lang="en-US" dirty="0" smtClean="0">
                <a:effectLst>
                  <a:outerShdw blurRad="50800" dist="38100" dir="2700000">
                    <a:srgbClr val="FF0000">
                      <a:alpha val="43000"/>
                    </a:srgbClr>
                  </a:outerShdw>
                </a:effectLst>
              </a:rPr>
              <a:t> definitive, </a:t>
            </a:r>
            <a:r>
              <a:rPr lang="en-US" dirty="0" smtClean="0">
                <a:effectLst>
                  <a:outerShdw blurRad="50800" dist="38100" dir="2700000">
                    <a:srgbClr val="FF0000">
                      <a:alpha val="43000"/>
                    </a:srgbClr>
                  </a:outerShdw>
                </a:effectLst>
              </a:rPr>
              <a:t>thematic</a:t>
            </a:r>
            <a:r>
              <a:rPr lang="en-US" dirty="0" smtClean="0">
                <a:effectLst>
                  <a:outerShdw blurRad="50800" dist="38100" dir="2700000">
                    <a:srgbClr val="FF0000">
                      <a:alpha val="43000"/>
                    </a:srgbClr>
                  </a:outerShdw>
                </a:effectLst>
              </a:rPr>
              <a:t> likeness </a:t>
            </a:r>
            <a:r>
              <a:rPr lang="en-US" dirty="0" smtClean="0">
                <a:effectLst>
                  <a:outerShdw blurRad="50800" dist="38100" dir="2700000">
                    <a:srgbClr val="FF0000">
                      <a:alpha val="43000"/>
                    </a:srgbClr>
                  </a:outerShdw>
                </a:effectLst>
              </a:rPr>
              <a:t>from Condon’s novel.</a:t>
            </a:r>
            <a:endParaRPr lang="en-US" dirty="0">
              <a:effectLst>
                <a:outerShdw blurRad="50800" dist="38100" dir="2700000">
                  <a:srgbClr val="FF0000">
                    <a:alpha val="43000"/>
                  </a:srgbClr>
                </a:outerShdw>
              </a:effectLst>
            </a:endParaRPr>
          </a:p>
        </p:txBody>
      </p:sp>
      <p:pic>
        <p:nvPicPr>
          <p:cNvPr id="8" name="Content Placeholder 7" descr="angela+lansbury.jpg"/>
          <p:cNvPicPr>
            <a:picLocks noGrp="1" noChangeAspect="1"/>
          </p:cNvPicPr>
          <p:nvPr>
            <p:ph idx="1"/>
          </p:nvPr>
        </p:nvPicPr>
        <p:blipFill>
          <a:blip r:embed="rId4"/>
          <a:srcRect l="-8223" r="-8223"/>
          <a:stretch>
            <a:fillRect/>
          </a:stretch>
        </p:blipFill>
        <p:spPr>
          <a:xfrm>
            <a:off x="3575050" y="273050"/>
            <a:ext cx="5111750" cy="5853113"/>
          </a:xfrm>
          <a:prstGeom prst="roundRect">
            <a:avLst>
              <a:gd name="adj" fmla="val 3845"/>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7" name="Text Placeholder 6"/>
          <p:cNvSpPr>
            <a:spLocks noGrp="1"/>
          </p:cNvSpPr>
          <p:nvPr>
            <p:ph type="body" sz="half" idx="2"/>
          </p:nvPr>
        </p:nvSpPr>
        <p:spPr>
          <a:xfrm>
            <a:off x="123708" y="1435100"/>
            <a:ext cx="3341805" cy="4691063"/>
          </a:xfrm>
        </p:spPr>
        <p:txBody>
          <a:bodyPr>
            <a:normAutofit fontScale="92500" lnSpcReduction="10000"/>
          </a:bodyPr>
          <a:lstStyle/>
          <a:p>
            <a:r>
              <a:rPr lang="en-US" b="1" dirty="0" smtClean="0">
                <a:solidFill>
                  <a:srgbClr val="FF0000"/>
                </a:solidFill>
                <a:effectLst>
                  <a:outerShdw blurRad="50800" dist="38100" dir="2700000">
                    <a:srgbClr val="0000FF">
                      <a:alpha val="43000"/>
                    </a:srgbClr>
                  </a:outerShdw>
                </a:effectLst>
              </a:rPr>
              <a:t>In the </a:t>
            </a:r>
            <a:r>
              <a:rPr lang="en-US" b="1" dirty="0" err="1" smtClean="0">
                <a:solidFill>
                  <a:srgbClr val="FF0000"/>
                </a:solidFill>
                <a:effectLst>
                  <a:outerShdw blurRad="50800" dist="38100" dir="2700000">
                    <a:srgbClr val="0000FF">
                      <a:alpha val="43000"/>
                    </a:srgbClr>
                  </a:outerShdw>
                </a:effectLst>
              </a:rPr>
              <a:t>Frankenheimer</a:t>
            </a:r>
            <a:r>
              <a:rPr lang="en-US" b="1" dirty="0" smtClean="0">
                <a:solidFill>
                  <a:srgbClr val="FF0000"/>
                </a:solidFill>
                <a:effectLst>
                  <a:outerShdw blurRad="50800" dist="38100" dir="2700000">
                    <a:srgbClr val="0000FF">
                      <a:alpha val="43000"/>
                    </a:srgbClr>
                  </a:outerShdw>
                </a:effectLst>
              </a:rPr>
              <a:t> film, the first overt reference</a:t>
            </a:r>
            <a:r>
              <a:rPr lang="en-US" b="1" dirty="0" smtClean="0">
                <a:solidFill>
                  <a:srgbClr val="FF0000"/>
                </a:solidFill>
                <a:effectLst>
                  <a:outerShdw blurRad="50800" dist="38100" dir="2700000">
                    <a:srgbClr val="0000FF">
                      <a:alpha val="43000"/>
                    </a:srgbClr>
                  </a:outerShdw>
                </a:effectLst>
              </a:rPr>
              <a:t> comes </a:t>
            </a:r>
            <a:r>
              <a:rPr lang="en-US" b="1" dirty="0" smtClean="0">
                <a:solidFill>
                  <a:srgbClr val="FF0000"/>
                </a:solidFill>
                <a:effectLst>
                  <a:outerShdw blurRad="50800" dist="38100" dir="2700000">
                    <a:srgbClr val="0000FF">
                      <a:alpha val="43000"/>
                    </a:srgbClr>
                  </a:outerShdw>
                </a:effectLst>
              </a:rPr>
              <a:t>at minute </a:t>
            </a:r>
            <a:r>
              <a:rPr lang="en-US" b="1" dirty="0" smtClean="0">
                <a:solidFill>
                  <a:srgbClr val="FF0000"/>
                </a:solidFill>
                <a:effectLst>
                  <a:outerShdw blurRad="50800" dist="38100" dir="2700000">
                    <a:srgbClr val="0000FF">
                      <a:alpha val="43000"/>
                    </a:srgbClr>
                  </a:outerShdw>
                </a:effectLst>
              </a:rPr>
              <a:t>105, when Bennett and Raymond are good and drunk.</a:t>
            </a:r>
          </a:p>
          <a:p>
            <a:pPr lvl="1"/>
            <a:r>
              <a:rPr lang="en-US" sz="1514" b="1" dirty="0" smtClean="0">
                <a:solidFill>
                  <a:srgbClr val="FF0000"/>
                </a:solidFill>
                <a:effectLst>
                  <a:outerShdw blurRad="50800" dist="38100" dir="2700000">
                    <a:srgbClr val="0000FF">
                      <a:alpha val="43000"/>
                    </a:srgbClr>
                  </a:outerShdw>
                </a:effectLst>
              </a:rPr>
              <a:t>Shaw: “My mother is a terrible, terrible woman. ... Oh, but you don’t want to hear about my mother.”</a:t>
            </a:r>
          </a:p>
          <a:p>
            <a:pPr lvl="1"/>
            <a:r>
              <a:rPr lang="en-US" sz="1514" b="1" dirty="0" smtClean="0">
                <a:solidFill>
                  <a:srgbClr val="FF0000"/>
                </a:solidFill>
                <a:effectLst>
                  <a:outerShdw blurRad="50800" dist="38100" dir="2700000">
                    <a:srgbClr val="0000FF">
                      <a:alpha val="43000"/>
                    </a:srgbClr>
                  </a:outerShdw>
                </a:effectLst>
              </a:rPr>
              <a:t>Marco</a:t>
            </a:r>
            <a:r>
              <a:rPr lang="en-US" sz="1514" b="1" dirty="0" smtClean="0">
                <a:solidFill>
                  <a:srgbClr val="FF0000"/>
                </a:solidFill>
                <a:effectLst>
                  <a:outerShdw blurRad="50800" dist="38100" dir="2700000">
                    <a:srgbClr val="0000FF">
                      <a:alpha val="43000"/>
                    </a:srgbClr>
                  </a:outerShdw>
                </a:effectLst>
              </a:rPr>
              <a:t>: “I’m interested. It’s rather like listening to Orestes gripe about Clytemnestra.”</a:t>
            </a:r>
          </a:p>
          <a:p>
            <a:endParaRPr lang="en-US" b="1" dirty="0" smtClean="0"/>
          </a:p>
          <a:p>
            <a:r>
              <a:rPr lang="en-US" b="1" dirty="0" smtClean="0">
                <a:solidFill>
                  <a:srgbClr val="0000FF"/>
                </a:solidFill>
                <a:effectLst>
                  <a:outerShdw blurRad="50800" dist="38100" dir="2700000">
                    <a:srgbClr val="FF0000">
                      <a:alpha val="43000"/>
                    </a:srgbClr>
                  </a:outerShdw>
                </a:effectLst>
              </a:rPr>
              <a:t>In the Condon novel, the references to Aeschylus’ </a:t>
            </a:r>
            <a:r>
              <a:rPr lang="en-US" b="1" i="1" dirty="0" err="1" smtClean="0">
                <a:solidFill>
                  <a:srgbClr val="0000FF"/>
                </a:solidFill>
                <a:effectLst>
                  <a:outerShdw blurRad="50800" dist="38100" dir="2700000">
                    <a:srgbClr val="FF0000">
                      <a:alpha val="43000"/>
                    </a:srgbClr>
                  </a:outerShdw>
                </a:effectLst>
              </a:rPr>
              <a:t>Oresteia</a:t>
            </a:r>
            <a:r>
              <a:rPr lang="en-US" b="1" dirty="0" smtClean="0">
                <a:solidFill>
                  <a:srgbClr val="0000FF"/>
                </a:solidFill>
                <a:effectLst>
                  <a:outerShdw blurRad="50800" dist="38100" dir="2700000">
                    <a:srgbClr val="FF0000">
                      <a:alpha val="43000"/>
                    </a:srgbClr>
                  </a:outerShdw>
                </a:effectLst>
              </a:rPr>
              <a:t> begin earlier and</a:t>
            </a:r>
            <a:r>
              <a:rPr lang="en-US" b="1" dirty="0" smtClean="0">
                <a:solidFill>
                  <a:srgbClr val="0000FF"/>
                </a:solidFill>
                <a:effectLst>
                  <a:outerShdw blurRad="50800" dist="38100" dir="2700000">
                    <a:srgbClr val="FF0000">
                      <a:alpha val="43000"/>
                    </a:srgbClr>
                  </a:outerShdw>
                </a:effectLst>
              </a:rPr>
              <a:t> </a:t>
            </a:r>
            <a:r>
              <a:rPr lang="en-US" b="1" dirty="0" smtClean="0">
                <a:solidFill>
                  <a:srgbClr val="0000FF"/>
                </a:solidFill>
                <a:effectLst>
                  <a:outerShdw blurRad="50800" dist="38100" dir="2700000">
                    <a:srgbClr val="FF0000">
                      <a:alpha val="43000"/>
                    </a:srgbClr>
                  </a:outerShdw>
                </a:effectLst>
              </a:rPr>
              <a:t>with more apparatus</a:t>
            </a:r>
            <a:r>
              <a:rPr lang="en-US" b="1" dirty="0" smtClean="0">
                <a:solidFill>
                  <a:srgbClr val="0000FF"/>
                </a:solidFill>
                <a:effectLst>
                  <a:outerShdw blurRad="50800" dist="38100" dir="2700000">
                    <a:srgbClr val="FF0000">
                      <a:alpha val="43000"/>
                    </a:srgbClr>
                  </a:outerShdw>
                </a:effectLst>
              </a:rPr>
              <a:t>.</a:t>
            </a:r>
          </a:p>
          <a:p>
            <a:pPr lvl="1"/>
            <a:r>
              <a:rPr lang="en-US" sz="1297" b="1" dirty="0" err="1" smtClean="0">
                <a:solidFill>
                  <a:srgbClr val="0000FF"/>
                </a:solidFill>
                <a:effectLst>
                  <a:outerShdw blurRad="50800" dist="38100" dir="2700000">
                    <a:srgbClr val="FF0000">
                      <a:alpha val="43000"/>
                    </a:srgbClr>
                  </a:outerShdw>
                </a:effectLst>
              </a:rPr>
              <a:t>p</a:t>
            </a:r>
            <a:r>
              <a:rPr lang="en-US" sz="1297" b="1" dirty="0" smtClean="0">
                <a:solidFill>
                  <a:srgbClr val="0000FF"/>
                </a:solidFill>
                <a:effectLst>
                  <a:outerShdw blurRad="50800" dist="38100" dir="2700000">
                    <a:srgbClr val="FF0000">
                      <a:alpha val="43000"/>
                    </a:srgbClr>
                  </a:outerShdw>
                </a:effectLst>
              </a:rPr>
              <a:t>. 22 </a:t>
            </a:r>
            <a:r>
              <a:rPr lang="en-US" sz="1297" b="1" dirty="0" err="1" smtClean="0">
                <a:solidFill>
                  <a:srgbClr val="0000FF"/>
                </a:solidFill>
                <a:effectLst>
                  <a:outerShdw blurRad="50800" dist="38100" dir="2700000">
                    <a:srgbClr val="FF0000">
                      <a:alpha val="43000"/>
                    </a:srgbClr>
                  </a:outerShdw>
                </a:effectLst>
              </a:rPr>
              <a:t>f</a:t>
            </a:r>
            <a:r>
              <a:rPr lang="en-US" sz="1297" b="1" dirty="0" smtClean="0">
                <a:solidFill>
                  <a:srgbClr val="0000FF"/>
                </a:solidFill>
                <a:effectLst>
                  <a:outerShdw blurRad="50800" dist="38100" dir="2700000">
                    <a:srgbClr val="FF0000">
                      <a:alpha val="43000"/>
                    </a:srgbClr>
                  </a:outerShdw>
                </a:effectLst>
              </a:rPr>
              <a:t>. “Marco always encouraged Sgt. Shaw to tell him [stories about his life] when they were on patrol. ... The captain liked to hear the story because...it was like hearing Orestes gripe about Clytemnestra. ... He was a reader.” </a:t>
            </a:r>
            <a:endParaRPr lang="en-US" sz="1297" b="1" dirty="0" smtClean="0">
              <a:solidFill>
                <a:srgbClr val="0000FF"/>
              </a:solidFill>
              <a:effectLst>
                <a:outerShdw blurRad="50800" dist="38100" dir="2700000">
                  <a:srgbClr val="FF0000">
                    <a:alpha val="43000"/>
                  </a:srgbClr>
                </a:outerShdw>
              </a:effectLst>
            </a:endParaRPr>
          </a:p>
          <a:p>
            <a:pPr lvl="1"/>
            <a:r>
              <a:rPr lang="en-US" sz="1297" b="1" dirty="0" err="1" smtClean="0">
                <a:solidFill>
                  <a:srgbClr val="0000FF"/>
                </a:solidFill>
                <a:effectLst>
                  <a:outerShdw blurRad="50800" dist="38100" dir="2700000">
                    <a:srgbClr val="FF0000">
                      <a:alpha val="43000"/>
                    </a:srgbClr>
                  </a:outerShdw>
                </a:effectLst>
              </a:rPr>
              <a:t>p</a:t>
            </a:r>
            <a:r>
              <a:rPr lang="en-US" sz="1297" b="1" dirty="0" smtClean="0">
                <a:solidFill>
                  <a:srgbClr val="0000FF"/>
                </a:solidFill>
                <a:effectLst>
                  <a:outerShdw blurRad="50800" dist="38100" dir="2700000">
                    <a:srgbClr val="FF0000">
                      <a:alpha val="43000"/>
                    </a:srgbClr>
                  </a:outerShdw>
                </a:effectLst>
              </a:rPr>
              <a:t>. 24 “Raymond...had </a:t>
            </a:r>
            <a:r>
              <a:rPr lang="en-US" sz="1297" b="1" dirty="0" smtClean="0">
                <a:solidFill>
                  <a:srgbClr val="0000FF"/>
                </a:solidFill>
                <a:effectLst>
                  <a:outerShdw blurRad="50800" dist="38100" dir="2700000">
                    <a:srgbClr val="FF0000">
                      <a:alpha val="43000"/>
                    </a:srgbClr>
                  </a:outerShdw>
                </a:effectLst>
              </a:rPr>
              <a:t>large </a:t>
            </a:r>
            <a:r>
              <a:rPr lang="en-US" sz="1297" b="1" dirty="0" err="1" smtClean="0">
                <a:solidFill>
                  <a:srgbClr val="0000FF"/>
                </a:solidFill>
                <a:effectLst>
                  <a:outerShdw blurRad="50800" dist="38100" dir="2700000">
                    <a:srgbClr val="FF0000">
                      <a:alpha val="43000"/>
                    </a:srgbClr>
                  </a:outerShdw>
                </a:effectLst>
              </a:rPr>
              <a:t>glaucous</a:t>
            </a:r>
            <a:r>
              <a:rPr lang="en-US" sz="1297" b="1" dirty="0" smtClean="0">
                <a:solidFill>
                  <a:srgbClr val="0000FF"/>
                </a:solidFill>
                <a:effectLst>
                  <a:outerShdw blurRad="50800" dist="38100" dir="2700000">
                    <a:srgbClr val="FF0000">
                      <a:alpha val="43000"/>
                    </a:srgbClr>
                  </a:outerShdw>
                </a:effectLst>
              </a:rPr>
              <a:t> eyes with very large whites, like those of a carousel horse pursued by the </a:t>
            </a:r>
            <a:r>
              <a:rPr lang="en-US" sz="1297" b="1" dirty="0" err="1" smtClean="0">
                <a:solidFill>
                  <a:srgbClr val="0000FF"/>
                </a:solidFill>
                <a:effectLst>
                  <a:outerShdw blurRad="50800" dist="38100" dir="2700000">
                    <a:srgbClr val="FF0000">
                      <a:alpha val="43000"/>
                    </a:srgbClr>
                  </a:outerShdw>
                </a:effectLst>
              </a:rPr>
              <a:t>Erinyes</a:t>
            </a:r>
            <a:r>
              <a:rPr lang="en-US" sz="1297" b="1" dirty="0" smtClean="0">
                <a:solidFill>
                  <a:srgbClr val="0000FF"/>
                </a:solidFill>
                <a:effectLst>
                  <a:outerShdw blurRad="50800" dist="38100" dir="2700000">
                    <a:srgbClr val="FF0000">
                      <a:alpha val="43000"/>
                    </a:srgbClr>
                  </a:outerShdw>
                </a:effectLst>
              </a:rPr>
              <a:t>, those female avengers of antiquity.”</a:t>
            </a:r>
            <a:endParaRPr lang="en-US" sz="1297" b="1" dirty="0" smtClean="0">
              <a:solidFill>
                <a:srgbClr val="0000FF"/>
              </a:solidFill>
              <a:effectLst>
                <a:outerShdw blurRad="50800" dist="38100" dir="2700000">
                  <a:srgbClr val="FF0000">
                    <a:alpha val="43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2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99677" y="274638"/>
            <a:ext cx="4144323" cy="1847263"/>
          </a:xfrm>
        </p:spPr>
        <p:txBody>
          <a:bodyPr/>
          <a:lstStyle/>
          <a:p>
            <a:r>
              <a:rPr lang="en-US" b="1" dirty="0" smtClean="0"/>
              <a:t>Orestes Pursued by the Furies</a:t>
            </a:r>
            <a:endParaRPr lang="en-US" b="1" dirty="0"/>
          </a:p>
        </p:txBody>
      </p:sp>
      <p:sp>
        <p:nvSpPr>
          <p:cNvPr id="6" name="Content Placeholder 5"/>
          <p:cNvSpPr>
            <a:spLocks noGrp="1"/>
          </p:cNvSpPr>
          <p:nvPr>
            <p:ph sz="half" idx="1"/>
          </p:nvPr>
        </p:nvSpPr>
        <p:spPr/>
        <p:txBody>
          <a:bodyPr>
            <a:normAutofit lnSpcReduction="10000"/>
          </a:bodyPr>
          <a:lstStyle/>
          <a:p>
            <a:pPr>
              <a:buNone/>
            </a:pPr>
            <a:endParaRPr lang="en-US" dirty="0"/>
          </a:p>
        </p:txBody>
      </p:sp>
      <p:sp>
        <p:nvSpPr>
          <p:cNvPr id="7" name="Content Placeholder 6"/>
          <p:cNvSpPr>
            <a:spLocks noGrp="1"/>
          </p:cNvSpPr>
          <p:nvPr>
            <p:ph sz="half" idx="2"/>
          </p:nvPr>
        </p:nvSpPr>
        <p:spPr>
          <a:xfrm>
            <a:off x="7239670" y="2121901"/>
            <a:ext cx="1904330" cy="393101"/>
          </a:xfrm>
        </p:spPr>
        <p:txBody>
          <a:bodyPr>
            <a:normAutofit lnSpcReduction="10000"/>
          </a:bodyPr>
          <a:lstStyle/>
          <a:p>
            <a:pPr>
              <a:buNone/>
            </a:pPr>
            <a:r>
              <a:rPr lang="en-US" sz="2000" dirty="0" smtClean="0"/>
              <a:t>Carl </a:t>
            </a:r>
            <a:r>
              <a:rPr lang="en-US" sz="2000" dirty="0" err="1" smtClean="0"/>
              <a:t>Rahl</a:t>
            </a:r>
            <a:r>
              <a:rPr lang="en-US" sz="2000" dirty="0" smtClean="0"/>
              <a:t>, 1865</a:t>
            </a:r>
            <a:endParaRPr lang="en-US" sz="2000" dirty="0"/>
          </a:p>
        </p:txBody>
      </p:sp>
      <p:pic>
        <p:nvPicPr>
          <p:cNvPr id="8" name="Content Placeholder 6" descr="orestes3811.jpeg"/>
          <p:cNvPicPr>
            <a:picLocks noGrp="1" noChangeAspect="1"/>
          </p:cNvPicPr>
          <p:nvPr/>
        </p:nvPicPr>
        <p:blipFill>
          <a:blip r:embed="rId3"/>
          <a:srcRect t="-23894" b="-23894"/>
          <a:stretch>
            <a:fillRect/>
          </a:stretch>
        </p:blipFill>
        <p:spPr bwMode="auto">
          <a:xfrm>
            <a:off x="4032250" y="1638745"/>
            <a:ext cx="5111750" cy="5853113"/>
          </a:xfrm>
          <a:prstGeom prst="rect">
            <a:avLst/>
          </a:prstGeom>
          <a:noFill/>
          <a:ln w="9525">
            <a:noFill/>
            <a:miter lim="800000"/>
            <a:headEnd/>
            <a:tailEnd/>
          </a:ln>
        </p:spPr>
      </p:pic>
      <p:pic>
        <p:nvPicPr>
          <p:cNvPr id="9" name="Content Placeholder 7" descr="William-Adolphe_Bouguereau_(1825-1905)_-_The_Remorse_of_Orestes_(1862).jpg"/>
          <p:cNvPicPr>
            <a:picLocks noGrp="1" noChangeAspect="1"/>
          </p:cNvPicPr>
          <p:nvPr/>
        </p:nvPicPr>
        <p:blipFill>
          <a:blip r:embed="rId4"/>
          <a:srcRect/>
          <a:stretch>
            <a:fillRect/>
          </a:stretch>
        </p:blipFill>
        <p:spPr bwMode="auto">
          <a:xfrm>
            <a:off x="0" y="274638"/>
            <a:ext cx="4999677" cy="4414021"/>
          </a:xfrm>
          <a:prstGeom prst="rect">
            <a:avLst/>
          </a:prstGeom>
          <a:noFill/>
          <a:ln w="9525">
            <a:noFill/>
            <a:miter lim="800000"/>
            <a:headEnd/>
            <a:tailEnd/>
          </a:ln>
        </p:spPr>
      </p:pic>
      <p:sp>
        <p:nvSpPr>
          <p:cNvPr id="10" name="TextBox 9"/>
          <p:cNvSpPr txBox="1"/>
          <p:nvPr/>
        </p:nvSpPr>
        <p:spPr>
          <a:xfrm>
            <a:off x="0" y="4565302"/>
            <a:ext cx="3575243" cy="369332"/>
          </a:xfrm>
          <a:prstGeom prst="rect">
            <a:avLst/>
          </a:prstGeom>
          <a:noFill/>
        </p:spPr>
        <p:txBody>
          <a:bodyPr wrap="none" rtlCol="0">
            <a:spAutoFit/>
          </a:bodyPr>
          <a:lstStyle/>
          <a:p>
            <a:r>
              <a:rPr lang="en-US" b="1" dirty="0" smtClean="0"/>
              <a:t>William </a:t>
            </a:r>
            <a:r>
              <a:rPr lang="en-US" b="1" dirty="0" err="1" smtClean="0"/>
              <a:t>Adolphe</a:t>
            </a:r>
            <a:r>
              <a:rPr lang="en-US" b="1" dirty="0" smtClean="0"/>
              <a:t> </a:t>
            </a:r>
            <a:r>
              <a:rPr lang="en-US" b="1" dirty="0" err="1" smtClean="0"/>
              <a:t>Bouguereau</a:t>
            </a:r>
            <a:r>
              <a:rPr lang="en-US" b="1" dirty="0" smtClean="0"/>
              <a:t>, 1862</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52000"/>
          </a:blip>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0000FF"/>
                </a:solidFill>
                <a:effectLst>
                  <a:outerShdw blurRad="50800" dist="38100" dir="2700000">
                    <a:srgbClr val="FF0000">
                      <a:alpha val="43000"/>
                    </a:srgbClr>
                  </a:outerShdw>
                </a:effectLst>
              </a:rPr>
              <a:t>The </a:t>
            </a:r>
            <a:r>
              <a:rPr lang="en-US" b="1" i="1" dirty="0" err="1" smtClean="0">
                <a:solidFill>
                  <a:srgbClr val="0000FF"/>
                </a:solidFill>
                <a:effectLst>
                  <a:outerShdw blurRad="50800" dist="38100" dir="2700000">
                    <a:srgbClr val="FF0000">
                      <a:alpha val="43000"/>
                    </a:srgbClr>
                  </a:outerShdw>
                </a:effectLst>
              </a:rPr>
              <a:t>oresteia</a:t>
            </a:r>
            <a:r>
              <a:rPr lang="en-US" b="1" i="1" dirty="0" smtClean="0">
                <a:solidFill>
                  <a:srgbClr val="0000FF"/>
                </a:solidFill>
                <a:effectLst>
                  <a:outerShdw blurRad="50800" dist="38100" dir="2700000">
                    <a:srgbClr val="FF0000">
                      <a:alpha val="43000"/>
                    </a:srgbClr>
                  </a:outerShdw>
                </a:effectLst>
              </a:rPr>
              <a:t>:</a:t>
            </a:r>
            <a:br>
              <a:rPr lang="en-US" b="1" i="1" dirty="0" smtClean="0">
                <a:solidFill>
                  <a:srgbClr val="0000FF"/>
                </a:solidFill>
                <a:effectLst>
                  <a:outerShdw blurRad="50800" dist="38100" dir="2700000">
                    <a:srgbClr val="FF0000">
                      <a:alpha val="43000"/>
                    </a:srgbClr>
                  </a:outerShdw>
                </a:effectLst>
              </a:rPr>
            </a:br>
            <a:r>
              <a:rPr lang="en-US" b="1" dirty="0" smtClean="0">
                <a:solidFill>
                  <a:srgbClr val="0000FF"/>
                </a:solidFill>
                <a:effectLst>
                  <a:outerShdw blurRad="50800" dist="38100" dir="2700000">
                    <a:srgbClr val="FF0000">
                      <a:alpha val="43000"/>
                    </a:srgbClr>
                  </a:outerShdw>
                </a:effectLst>
              </a:rPr>
              <a:t>k</a:t>
            </a:r>
            <a:r>
              <a:rPr lang="en-US" b="1" dirty="0" smtClean="0">
                <a:solidFill>
                  <a:srgbClr val="0000FF"/>
                </a:solidFill>
                <a:effectLst>
                  <a:outerShdw blurRad="50800" dist="38100" dir="2700000">
                    <a:srgbClr val="FF0000">
                      <a:alpha val="43000"/>
                    </a:srgbClr>
                  </a:outerShdw>
                </a:effectLst>
              </a:rPr>
              <a:t>ey </a:t>
            </a:r>
            <a:r>
              <a:rPr lang="en-US" b="1" dirty="0" smtClean="0">
                <a:solidFill>
                  <a:srgbClr val="0000FF"/>
                </a:solidFill>
                <a:effectLst>
                  <a:outerShdw blurRad="50800" dist="38100" dir="2700000">
                    <a:srgbClr val="FF0000">
                      <a:alpha val="43000"/>
                    </a:srgbClr>
                  </a:outerShdw>
                </a:effectLst>
              </a:rPr>
              <a:t>character correspondences</a:t>
            </a:r>
            <a:endParaRPr lang="en-US" b="1" dirty="0">
              <a:solidFill>
                <a:srgbClr val="0000FF"/>
              </a:solidFill>
              <a:effectLst>
                <a:outerShdw blurRad="50800" dist="38100" dir="2700000">
                  <a:srgbClr val="FF0000">
                    <a:alpha val="43000"/>
                  </a:srgbClr>
                </a:outerShdw>
              </a:effectLst>
            </a:endParaRPr>
          </a:p>
        </p:txBody>
      </p:sp>
      <p:sp>
        <p:nvSpPr>
          <p:cNvPr id="5" name="Content Placeholder 4"/>
          <p:cNvSpPr>
            <a:spLocks noGrp="1"/>
          </p:cNvSpPr>
          <p:nvPr>
            <p:ph sz="half" idx="1"/>
          </p:nvPr>
        </p:nvSpPr>
        <p:spPr>
          <a:xfrm>
            <a:off x="239167" y="1600200"/>
            <a:ext cx="4038600" cy="4525963"/>
          </a:xfrm>
        </p:spPr>
        <p:txBody>
          <a:bodyPr>
            <a:normAutofit fontScale="62500" lnSpcReduction="20000"/>
          </a:bodyPr>
          <a:lstStyle/>
          <a:p>
            <a:pPr>
              <a:buNone/>
            </a:pPr>
            <a:r>
              <a:rPr lang="en-US" sz="3840" dirty="0" smtClean="0">
                <a:solidFill>
                  <a:srgbClr val="0000FF"/>
                </a:solidFill>
                <a:effectLst>
                  <a:outerShdw blurRad="50800" dist="38100" dir="2700000">
                    <a:srgbClr val="FF0000">
                      <a:alpha val="43000"/>
                    </a:srgbClr>
                  </a:outerShdw>
                </a:effectLst>
              </a:rPr>
              <a:t>The </a:t>
            </a:r>
            <a:r>
              <a:rPr lang="en-US" sz="3840" i="1" dirty="0" err="1" smtClean="0">
                <a:solidFill>
                  <a:srgbClr val="0000FF"/>
                </a:solidFill>
                <a:effectLst>
                  <a:outerShdw blurRad="50800" dist="38100" dir="2700000">
                    <a:srgbClr val="FF0000">
                      <a:alpha val="43000"/>
                    </a:srgbClr>
                  </a:outerShdw>
                </a:effectLst>
              </a:rPr>
              <a:t>Oresteia</a:t>
            </a:r>
            <a:endParaRPr lang="en-US" sz="3840" i="1" dirty="0" smtClean="0">
              <a:solidFill>
                <a:srgbClr val="0000FF"/>
              </a:solidFill>
              <a:effectLst>
                <a:outerShdw blurRad="50800" dist="38100" dir="2700000">
                  <a:srgbClr val="FF0000">
                    <a:alpha val="43000"/>
                  </a:srgbClr>
                </a:outerShdw>
              </a:effectLst>
            </a:endParaRPr>
          </a:p>
          <a:p>
            <a:pPr>
              <a:buNone/>
            </a:pPr>
            <a:r>
              <a:rPr lang="en-US" sz="3429" b="1" u="sng" dirty="0" smtClean="0">
                <a:solidFill>
                  <a:srgbClr val="FF0000"/>
                </a:solidFill>
                <a:effectLst>
                  <a:outerShdw blurRad="50800" dist="38100" dir="2700000">
                    <a:srgbClr val="0000FF">
                      <a:alpha val="43000"/>
                    </a:srgbClr>
                  </a:outerShdw>
                </a:effectLst>
              </a:rPr>
              <a:t>Furies/</a:t>
            </a:r>
            <a:r>
              <a:rPr lang="en-US" sz="3429" b="1" u="sng" dirty="0" err="1" smtClean="0">
                <a:solidFill>
                  <a:srgbClr val="FF0000"/>
                </a:solidFill>
                <a:effectLst>
                  <a:outerShdw blurRad="50800" dist="38100" dir="2700000">
                    <a:srgbClr val="0000FF">
                      <a:alpha val="43000"/>
                    </a:srgbClr>
                  </a:outerShdw>
                </a:effectLst>
              </a:rPr>
              <a:t>Erinyes</a:t>
            </a:r>
            <a:r>
              <a:rPr lang="en-US" sz="3429" b="1" dirty="0" smtClean="0">
                <a:solidFill>
                  <a:srgbClr val="FF0000"/>
                </a:solidFill>
                <a:effectLst>
                  <a:outerShdw blurRad="50800" dist="38100" dir="2700000">
                    <a:srgbClr val="0000FF">
                      <a:alpha val="43000"/>
                    </a:srgbClr>
                  </a:outerShdw>
                </a:effectLst>
              </a:rPr>
              <a:t> antedate all.</a:t>
            </a:r>
            <a:br>
              <a:rPr lang="en-US" sz="3429" b="1" dirty="0" smtClean="0">
                <a:solidFill>
                  <a:srgbClr val="FF0000"/>
                </a:solidFill>
                <a:effectLst>
                  <a:outerShdw blurRad="50800" dist="38100" dir="2700000">
                    <a:srgbClr val="0000FF">
                      <a:alpha val="43000"/>
                    </a:srgbClr>
                  </a:outerShdw>
                </a:effectLst>
              </a:rPr>
            </a:br>
            <a:r>
              <a:rPr lang="en-US" sz="3429" b="1" dirty="0" smtClean="0">
                <a:solidFill>
                  <a:srgbClr val="FF0000"/>
                </a:solidFill>
                <a:effectLst>
                  <a:outerShdw blurRad="50800" dist="38100" dir="2700000">
                    <a:srgbClr val="0000FF">
                      <a:alpha val="43000"/>
                    </a:srgbClr>
                  </a:outerShdw>
                </a:effectLst>
              </a:rPr>
              <a:t>(Hesiod,</a:t>
            </a:r>
            <a:r>
              <a:rPr lang="en-US" sz="3429" b="1" i="1" dirty="0" smtClean="0">
                <a:solidFill>
                  <a:srgbClr val="FF0000"/>
                </a:solidFill>
                <a:effectLst>
                  <a:outerShdw blurRad="50800" dist="38100" dir="2700000">
                    <a:srgbClr val="0000FF">
                      <a:alpha val="43000"/>
                    </a:srgbClr>
                  </a:outerShdw>
                </a:effectLst>
              </a:rPr>
              <a:t> </a:t>
            </a:r>
            <a:r>
              <a:rPr lang="en-US" sz="3429" b="1" i="1" dirty="0" err="1" smtClean="0">
                <a:solidFill>
                  <a:srgbClr val="FF0000"/>
                </a:solidFill>
                <a:effectLst>
                  <a:outerShdw blurRad="50800" dist="38100" dir="2700000">
                    <a:srgbClr val="0000FF">
                      <a:alpha val="43000"/>
                    </a:srgbClr>
                  </a:outerShdw>
                </a:effectLst>
              </a:rPr>
              <a:t>Theogony</a:t>
            </a:r>
            <a:r>
              <a:rPr lang="en-US" sz="3429" b="1" i="1" dirty="0" smtClean="0">
                <a:solidFill>
                  <a:srgbClr val="FF0000"/>
                </a:solidFill>
                <a:effectLst>
                  <a:outerShdw blurRad="50800" dist="38100" dir="2700000">
                    <a:srgbClr val="0000FF">
                      <a:alpha val="43000"/>
                    </a:srgbClr>
                  </a:outerShdw>
                </a:effectLst>
              </a:rPr>
              <a:t>)</a:t>
            </a:r>
            <a:endParaRPr lang="en-US" sz="3429" b="1" dirty="0" smtClean="0">
              <a:solidFill>
                <a:srgbClr val="FF0000"/>
              </a:solidFill>
              <a:effectLst>
                <a:outerShdw blurRad="50800" dist="38100" dir="2700000">
                  <a:srgbClr val="0000FF">
                    <a:alpha val="43000"/>
                  </a:srgbClr>
                </a:outerShdw>
              </a:effectLst>
            </a:endParaRPr>
          </a:p>
          <a:p>
            <a:pPr>
              <a:buNone/>
            </a:pPr>
            <a:endParaRPr lang="en-US" sz="3429" b="1" dirty="0" smtClean="0">
              <a:solidFill>
                <a:srgbClr val="FF0000"/>
              </a:solidFill>
              <a:effectLst>
                <a:outerShdw blurRad="50800" dist="38100" dir="2700000">
                  <a:srgbClr val="0000FF">
                    <a:alpha val="43000"/>
                  </a:srgbClr>
                </a:outerShdw>
              </a:effectLst>
            </a:endParaRPr>
          </a:p>
          <a:p>
            <a:pPr>
              <a:buNone/>
            </a:pPr>
            <a:r>
              <a:rPr lang="en-US" sz="3429" b="1" u="sng" dirty="0" smtClean="0">
                <a:solidFill>
                  <a:srgbClr val="FF0000"/>
                </a:solidFill>
                <a:effectLst>
                  <a:outerShdw blurRad="50800" dist="38100" dir="2700000">
                    <a:srgbClr val="0000FF">
                      <a:alpha val="43000"/>
                    </a:srgbClr>
                  </a:outerShdw>
                </a:effectLst>
              </a:rPr>
              <a:t>Agamemnon</a:t>
            </a:r>
            <a:r>
              <a:rPr lang="en-US" sz="3429" b="1" dirty="0" smtClean="0">
                <a:solidFill>
                  <a:srgbClr val="FF0000"/>
                </a:solidFill>
                <a:effectLst>
                  <a:outerShdw blurRad="50800" dist="38100" dir="2700000">
                    <a:srgbClr val="0000FF">
                      <a:alpha val="43000"/>
                    </a:srgbClr>
                  </a:outerShdw>
                </a:effectLst>
              </a:rPr>
              <a:t> leads </a:t>
            </a:r>
            <a:r>
              <a:rPr lang="en-US" sz="3429" b="1" dirty="0" smtClean="0">
                <a:solidFill>
                  <a:srgbClr val="FF0000"/>
                </a:solidFill>
                <a:effectLst>
                  <a:outerShdw blurRad="50800" dist="38100" dir="2700000">
                    <a:srgbClr val="0000FF">
                      <a:alpha val="43000"/>
                    </a:srgbClr>
                  </a:outerShdw>
                </a:effectLst>
              </a:rPr>
              <a:t>Greeks to </a:t>
            </a:r>
            <a:r>
              <a:rPr lang="en-US" sz="3429" b="1" dirty="0" smtClean="0">
                <a:solidFill>
                  <a:srgbClr val="FF0000"/>
                </a:solidFill>
                <a:effectLst>
                  <a:outerShdw blurRad="50800" dist="38100" dir="2700000">
                    <a:srgbClr val="0000FF">
                      <a:alpha val="43000"/>
                    </a:srgbClr>
                  </a:outerShdw>
                </a:effectLst>
              </a:rPr>
              <a:t>Troy.</a:t>
            </a:r>
          </a:p>
          <a:p>
            <a:pPr>
              <a:buNone/>
            </a:pPr>
            <a:endParaRPr lang="en-US" sz="3429" b="1" dirty="0" smtClean="0">
              <a:solidFill>
                <a:srgbClr val="FF0000"/>
              </a:solidFill>
              <a:effectLst>
                <a:outerShdw blurRad="50800" dist="38100" dir="2700000">
                  <a:srgbClr val="0000FF">
                    <a:alpha val="43000"/>
                  </a:srgbClr>
                </a:outerShdw>
              </a:effectLst>
            </a:endParaRPr>
          </a:p>
          <a:p>
            <a:pPr>
              <a:buNone/>
            </a:pPr>
            <a:r>
              <a:rPr lang="en-US" sz="3429" b="1" u="sng" dirty="0" smtClean="0">
                <a:solidFill>
                  <a:srgbClr val="FF0000"/>
                </a:solidFill>
                <a:effectLst>
                  <a:outerShdw blurRad="50800" dist="38100" dir="2700000">
                    <a:srgbClr val="0000FF">
                      <a:alpha val="43000"/>
                    </a:srgbClr>
                  </a:outerShdw>
                </a:effectLst>
              </a:rPr>
              <a:t>Clytemnestra</a:t>
            </a:r>
            <a:r>
              <a:rPr lang="en-US" sz="3429" b="1" dirty="0" smtClean="0">
                <a:solidFill>
                  <a:srgbClr val="FF0000"/>
                </a:solidFill>
                <a:effectLst>
                  <a:outerShdw blurRad="50800" dist="38100" dir="2700000">
                    <a:srgbClr val="0000FF">
                      <a:alpha val="43000"/>
                    </a:srgbClr>
                  </a:outerShdw>
                </a:effectLst>
              </a:rPr>
              <a:t> kills</a:t>
            </a:r>
            <a:r>
              <a:rPr lang="en-US" sz="3429" b="1" dirty="0" smtClean="0">
                <a:solidFill>
                  <a:srgbClr val="FF0000"/>
                </a:solidFill>
                <a:effectLst>
                  <a:outerShdw blurRad="50800" dist="38100" dir="2700000">
                    <a:srgbClr val="0000FF">
                      <a:alpha val="43000"/>
                    </a:srgbClr>
                  </a:outerShdw>
                </a:effectLst>
              </a:rPr>
              <a:t> </a:t>
            </a:r>
            <a:r>
              <a:rPr lang="en-US" sz="3429" b="1" dirty="0" smtClean="0">
                <a:solidFill>
                  <a:srgbClr val="FF0000"/>
                </a:solidFill>
                <a:effectLst>
                  <a:outerShdw blurRad="50800" dist="38100" dir="2700000">
                    <a:srgbClr val="0000FF">
                      <a:alpha val="43000"/>
                    </a:srgbClr>
                  </a:outerShdw>
                </a:effectLst>
              </a:rPr>
              <a:t>Agamemnon upon his return to Argos.</a:t>
            </a:r>
          </a:p>
          <a:p>
            <a:pPr>
              <a:buNone/>
            </a:pPr>
            <a:r>
              <a:rPr lang="en-US" sz="3429" b="1" dirty="0" smtClean="0">
                <a:solidFill>
                  <a:srgbClr val="FF0000"/>
                </a:solidFill>
                <a:effectLst>
                  <a:outerShdw blurRad="50800" dist="38100" dir="2700000">
                    <a:srgbClr val="0000FF">
                      <a:alpha val="43000"/>
                    </a:srgbClr>
                  </a:outerShdw>
                </a:effectLst>
              </a:rPr>
              <a:t>		Motives vary: </a:t>
            </a:r>
          </a:p>
          <a:p>
            <a:pPr>
              <a:buNone/>
            </a:pPr>
            <a:r>
              <a:rPr lang="en-US" sz="3429" b="1" dirty="0" smtClean="0">
                <a:solidFill>
                  <a:srgbClr val="FF0000"/>
                </a:solidFill>
                <a:effectLst>
                  <a:outerShdw blurRad="50800" dist="38100" dir="2700000">
                    <a:srgbClr val="0000FF">
                      <a:alpha val="43000"/>
                    </a:srgbClr>
                  </a:outerShdw>
                </a:effectLst>
              </a:rPr>
              <a:t>			Iphigenia or Aegisthus</a:t>
            </a:r>
          </a:p>
          <a:p>
            <a:pPr>
              <a:buNone/>
            </a:pPr>
            <a:endParaRPr lang="en-US" sz="3429" b="1" dirty="0" smtClean="0">
              <a:solidFill>
                <a:srgbClr val="FF0000"/>
              </a:solidFill>
              <a:effectLst>
                <a:outerShdw blurRad="50800" dist="38100" dir="2700000">
                  <a:srgbClr val="0000FF">
                    <a:alpha val="43000"/>
                  </a:srgbClr>
                </a:outerShdw>
              </a:effectLst>
            </a:endParaRPr>
          </a:p>
          <a:p>
            <a:pPr>
              <a:buNone/>
            </a:pPr>
            <a:r>
              <a:rPr lang="en-US" sz="3429" b="1" u="sng" dirty="0" smtClean="0">
                <a:solidFill>
                  <a:srgbClr val="FF0000"/>
                </a:solidFill>
                <a:effectLst>
                  <a:outerShdw blurRad="50800" dist="38100" dir="2700000">
                    <a:srgbClr val="0000FF">
                      <a:alpha val="43000"/>
                    </a:srgbClr>
                  </a:outerShdw>
                </a:effectLst>
              </a:rPr>
              <a:t>Orestes</a:t>
            </a:r>
            <a:r>
              <a:rPr lang="en-US" sz="3429" b="1" dirty="0" smtClean="0">
                <a:solidFill>
                  <a:srgbClr val="FF0000"/>
                </a:solidFill>
                <a:effectLst>
                  <a:outerShdw blurRad="50800" dist="38100" dir="2700000">
                    <a:srgbClr val="0000FF">
                      <a:alpha val="43000"/>
                    </a:srgbClr>
                  </a:outerShdw>
                </a:effectLst>
              </a:rPr>
              <a:t> must avenge his father’s murder ...</a:t>
            </a:r>
            <a:endParaRPr lang="en-US" sz="3429" b="1" dirty="0" smtClean="0">
              <a:solidFill>
                <a:srgbClr val="FF0000"/>
              </a:solidFill>
              <a:effectLst>
                <a:outerShdw blurRad="50800" dist="38100" dir="2700000">
                  <a:srgbClr val="0000FF">
                    <a:alpha val="43000"/>
                  </a:srgbClr>
                </a:outerShdw>
              </a:effectLst>
            </a:endParaRPr>
          </a:p>
          <a:p>
            <a:pPr>
              <a:buNone/>
            </a:pPr>
            <a:r>
              <a:rPr lang="en-US" sz="3429" b="1" dirty="0" smtClean="0">
                <a:solidFill>
                  <a:srgbClr val="FF0000"/>
                </a:solidFill>
                <a:effectLst>
                  <a:outerShdw blurRad="50800" dist="38100" dir="2700000">
                    <a:srgbClr val="0000FF">
                      <a:alpha val="43000"/>
                    </a:srgbClr>
                  </a:outerShdw>
                </a:effectLst>
              </a:rPr>
              <a:t>  ... </a:t>
            </a:r>
            <a:r>
              <a:rPr lang="en-US" sz="3429" b="1" dirty="0" smtClean="0">
                <a:solidFill>
                  <a:srgbClr val="FF0000"/>
                </a:solidFill>
                <a:effectLst>
                  <a:outerShdw blurRad="50800" dist="38100" dir="2700000">
                    <a:srgbClr val="0000FF">
                      <a:alpha val="43000"/>
                    </a:srgbClr>
                  </a:outerShdw>
                </a:effectLst>
              </a:rPr>
              <a:t>a</a:t>
            </a:r>
            <a:r>
              <a:rPr lang="en-US" sz="3429" b="1" dirty="0" smtClean="0">
                <a:solidFill>
                  <a:srgbClr val="FF0000"/>
                </a:solidFill>
                <a:effectLst>
                  <a:outerShdw blurRad="50800" dist="38100" dir="2700000">
                    <a:srgbClr val="0000FF">
                      <a:alpha val="43000"/>
                    </a:srgbClr>
                  </a:outerShdw>
                </a:effectLst>
              </a:rPr>
              <a:t>nd m</a:t>
            </a:r>
            <a:r>
              <a:rPr lang="en-US" sz="3429" b="1" dirty="0" smtClean="0">
                <a:solidFill>
                  <a:srgbClr val="FF0000"/>
                </a:solidFill>
                <a:effectLst>
                  <a:outerShdw blurRad="50800" dist="38100" dir="2700000">
                    <a:srgbClr val="0000FF">
                      <a:alpha val="43000"/>
                    </a:srgbClr>
                  </a:outerShdw>
                </a:effectLst>
              </a:rPr>
              <a:t>atricide </a:t>
            </a:r>
            <a:r>
              <a:rPr lang="en-US" sz="3429" b="1" dirty="0" smtClean="0">
                <a:solidFill>
                  <a:srgbClr val="FF0000"/>
                </a:solidFill>
                <a:effectLst>
                  <a:outerShdw blurRad="50800" dist="38100" dir="2700000">
                    <a:srgbClr val="0000FF">
                      <a:alpha val="43000"/>
                    </a:srgbClr>
                  </a:outerShdw>
                </a:effectLst>
              </a:rPr>
              <a:t>brings</a:t>
            </a:r>
            <a:r>
              <a:rPr lang="en-US" sz="3429" b="1" dirty="0" smtClean="0">
                <a:solidFill>
                  <a:srgbClr val="FF0000"/>
                </a:solidFill>
                <a:effectLst>
                  <a:outerShdw blurRad="50800" dist="38100" dir="2700000">
                    <a:srgbClr val="0000FF">
                      <a:alpha val="43000"/>
                    </a:srgbClr>
                  </a:outerShdw>
                </a:effectLst>
              </a:rPr>
              <a:t> Furies.</a:t>
            </a:r>
            <a:endParaRPr lang="en-US" sz="3429" b="1" dirty="0">
              <a:solidFill>
                <a:srgbClr val="FF0000"/>
              </a:solidFill>
              <a:effectLst>
                <a:outerShdw blurRad="50800" dist="38100" dir="2700000">
                  <a:srgbClr val="0000FF">
                    <a:alpha val="43000"/>
                  </a:srgbClr>
                </a:outerShdw>
              </a:effectLst>
            </a:endParaRPr>
          </a:p>
        </p:txBody>
      </p:sp>
      <p:sp>
        <p:nvSpPr>
          <p:cNvPr id="6" name="Content Placeholder 5"/>
          <p:cNvSpPr>
            <a:spLocks noGrp="1"/>
          </p:cNvSpPr>
          <p:nvPr>
            <p:ph sz="half" idx="2"/>
          </p:nvPr>
        </p:nvSpPr>
        <p:spPr>
          <a:xfrm>
            <a:off x="4277766" y="1600200"/>
            <a:ext cx="4711599" cy="4749609"/>
          </a:xfrm>
        </p:spPr>
        <p:txBody>
          <a:bodyPr>
            <a:normAutofit fontScale="62500" lnSpcReduction="20000"/>
          </a:bodyPr>
          <a:lstStyle/>
          <a:p>
            <a:pPr>
              <a:buNone/>
            </a:pPr>
            <a:r>
              <a:rPr lang="en-US" sz="3840" i="1" dirty="0" smtClean="0">
                <a:solidFill>
                  <a:srgbClr val="0000FF"/>
                </a:solidFill>
                <a:effectLst>
                  <a:outerShdw blurRad="50800" dist="38100" dir="2700000">
                    <a:srgbClr val="FF0000">
                      <a:alpha val="43000"/>
                    </a:srgbClr>
                  </a:outerShdw>
                </a:effectLst>
              </a:rPr>
              <a:t>The Manchurian Candidate</a:t>
            </a:r>
            <a:endParaRPr lang="en-US" sz="4480" i="1" dirty="0" smtClean="0">
              <a:solidFill>
                <a:srgbClr val="0000FF"/>
              </a:solidFill>
              <a:effectLst>
                <a:outerShdw blurRad="50800" dist="38100" dir="2700000">
                  <a:srgbClr val="FF0000">
                    <a:alpha val="43000"/>
                  </a:srgbClr>
                </a:outerShdw>
              </a:effectLst>
            </a:endParaRPr>
          </a:p>
          <a:p>
            <a:pPr>
              <a:buNone/>
            </a:pPr>
            <a:r>
              <a:rPr lang="en-US" sz="3200" b="1" dirty="0" smtClean="0">
                <a:solidFill>
                  <a:srgbClr val="FF0000"/>
                </a:solidFill>
                <a:effectLst>
                  <a:outerShdw blurRad="241300" dist="38100" dir="2700000">
                    <a:srgbClr val="0000FF">
                      <a:alpha val="43000"/>
                    </a:srgbClr>
                  </a:outerShdw>
                </a:effectLst>
              </a:rPr>
              <a:t>Raymond’s </a:t>
            </a:r>
            <a:r>
              <a:rPr lang="en-US" sz="3200" b="1" dirty="0" smtClean="0">
                <a:solidFill>
                  <a:srgbClr val="FF0000"/>
                </a:solidFill>
                <a:effectLst>
                  <a:outerShdw blurRad="241300" dist="38100" dir="2700000">
                    <a:srgbClr val="0000FF">
                      <a:alpha val="43000"/>
                    </a:srgbClr>
                  </a:outerShdw>
                </a:effectLst>
              </a:rPr>
              <a:t>mother</a:t>
            </a:r>
            <a:r>
              <a:rPr lang="en-US" sz="3200" b="1" dirty="0" smtClean="0">
                <a:solidFill>
                  <a:srgbClr val="FF0000"/>
                </a:solidFill>
                <a:effectLst>
                  <a:outerShdw blurRad="241300" dist="38100" dir="2700000">
                    <a:srgbClr val="0000FF">
                      <a:alpha val="43000"/>
                    </a:srgbClr>
                  </a:outerShdw>
                </a:effectLst>
              </a:rPr>
              <a:t> cherishes </a:t>
            </a:r>
            <a:r>
              <a:rPr lang="en-US" sz="3200" b="1" dirty="0" smtClean="0">
                <a:solidFill>
                  <a:srgbClr val="FF0000"/>
                </a:solidFill>
                <a:effectLst>
                  <a:outerShdw blurRad="241300" dist="38100" dir="2700000">
                    <a:srgbClr val="0000FF">
                      <a:alpha val="43000"/>
                    </a:srgbClr>
                  </a:outerShdw>
                </a:effectLst>
              </a:rPr>
              <a:t>recollection of her abuse ... </a:t>
            </a:r>
            <a:r>
              <a:rPr lang="en-US" sz="3200" b="1" dirty="0" smtClean="0">
                <a:solidFill>
                  <a:srgbClr val="FF0000"/>
                </a:solidFill>
                <a:effectLst>
                  <a:outerShdw blurRad="241300" dist="38100" dir="2700000">
                    <a:srgbClr val="0000FF">
                      <a:alpha val="43000"/>
                    </a:srgbClr>
                  </a:outerShdw>
                </a:effectLst>
              </a:rPr>
              <a:t/>
            </a:r>
            <a:br>
              <a:rPr lang="en-US" sz="3200" b="1" dirty="0" smtClean="0">
                <a:solidFill>
                  <a:srgbClr val="FF0000"/>
                </a:solidFill>
                <a:effectLst>
                  <a:outerShdw blurRad="241300" dist="38100" dir="2700000">
                    <a:srgbClr val="0000FF">
                      <a:alpha val="43000"/>
                    </a:srgbClr>
                  </a:outerShdw>
                </a:effectLst>
              </a:rPr>
            </a:br>
            <a:r>
              <a:rPr lang="en-US" sz="3200" b="1" dirty="0" smtClean="0">
                <a:solidFill>
                  <a:srgbClr val="FF0000"/>
                </a:solidFill>
                <a:effectLst>
                  <a:outerShdw blurRad="241300" dist="38100" dir="2700000">
                    <a:srgbClr val="0000FF">
                      <a:alpha val="43000"/>
                    </a:srgbClr>
                  </a:outerShdw>
                </a:effectLst>
              </a:rPr>
              <a:t>... divorced </a:t>
            </a:r>
            <a:r>
              <a:rPr lang="en-US" sz="3200" b="1" dirty="0" smtClean="0">
                <a:solidFill>
                  <a:srgbClr val="FF0000"/>
                </a:solidFill>
                <a:effectLst>
                  <a:outerShdw blurRad="241300" dist="38100" dir="2700000">
                    <a:srgbClr val="0000FF">
                      <a:alpha val="43000"/>
                    </a:srgbClr>
                  </a:outerShdw>
                </a:effectLst>
              </a:rPr>
              <a:t>Mr. Shaw when 6 months pregnant</a:t>
            </a:r>
            <a:r>
              <a:rPr lang="en-US" sz="3200" b="1" dirty="0" smtClean="0">
                <a:solidFill>
                  <a:srgbClr val="FF0000"/>
                </a:solidFill>
                <a:effectLst>
                  <a:outerShdw blurRad="241300" dist="38100" dir="2700000">
                    <a:srgbClr val="0000FF">
                      <a:alpha val="43000"/>
                    </a:srgbClr>
                  </a:outerShdw>
                </a:effectLst>
              </a:rPr>
              <a:t> and shortly before his mysterious death.</a:t>
            </a:r>
          </a:p>
          <a:p>
            <a:pPr>
              <a:buNone/>
            </a:pPr>
            <a:endParaRPr lang="en-US" sz="3200" b="1" u="sng" dirty="0" smtClean="0">
              <a:solidFill>
                <a:srgbClr val="FF0000"/>
              </a:solidFill>
              <a:effectLst>
                <a:outerShdw blurRad="241300" dist="38100" dir="2700000">
                  <a:srgbClr val="0000FF">
                    <a:alpha val="43000"/>
                  </a:srgbClr>
                </a:outerShdw>
              </a:effectLst>
            </a:endParaRPr>
          </a:p>
          <a:p>
            <a:pPr>
              <a:buNone/>
            </a:pPr>
            <a:r>
              <a:rPr lang="en-US" sz="3200" b="1" u="sng" dirty="0" smtClean="0">
                <a:solidFill>
                  <a:srgbClr val="FF0000"/>
                </a:solidFill>
                <a:effectLst>
                  <a:outerShdw blurRad="241300" dist="38100" dir="2700000">
                    <a:srgbClr val="0000FF">
                      <a:alpha val="43000"/>
                    </a:srgbClr>
                  </a:outerShdw>
                </a:effectLst>
              </a:rPr>
              <a:t>Eleanor </a:t>
            </a:r>
            <a:r>
              <a:rPr lang="en-US" sz="3200" b="1" u="sng" dirty="0" smtClean="0">
                <a:solidFill>
                  <a:srgbClr val="FF0000"/>
                </a:solidFill>
                <a:effectLst>
                  <a:outerShdw blurRad="241300" dist="38100" dir="2700000">
                    <a:srgbClr val="0000FF">
                      <a:alpha val="43000"/>
                    </a:srgbClr>
                  </a:outerShdw>
                </a:effectLst>
              </a:rPr>
              <a:t>Shaw Iselin </a:t>
            </a:r>
            <a:r>
              <a:rPr lang="en-US" sz="3200" b="1" dirty="0" smtClean="0">
                <a:solidFill>
                  <a:srgbClr val="FF0000"/>
                </a:solidFill>
                <a:effectLst>
                  <a:outerShdw blurRad="241300" dist="38100" dir="2700000">
                    <a:srgbClr val="0000FF">
                      <a:alpha val="43000"/>
                    </a:srgbClr>
                  </a:outerShdw>
                </a:effectLst>
              </a:rPr>
              <a:t>wields consummate political power.</a:t>
            </a:r>
          </a:p>
          <a:p>
            <a:pPr>
              <a:buNone/>
            </a:pPr>
            <a:r>
              <a:rPr lang="en-US" sz="3200" b="1" dirty="0" smtClean="0">
                <a:solidFill>
                  <a:srgbClr val="FF0000"/>
                </a:solidFill>
                <a:effectLst>
                  <a:outerShdw blurRad="241300" dist="38100" dir="2700000">
                    <a:srgbClr val="0000FF">
                      <a:alpha val="43000"/>
                    </a:srgbClr>
                  </a:outerShdw>
                </a:effectLst>
              </a:rPr>
              <a:t>She promotes her — or, is it her new husband’s? — career </a:t>
            </a:r>
            <a:r>
              <a:rPr lang="en-US" sz="3200" b="1" i="1" dirty="0" smtClean="0">
                <a:solidFill>
                  <a:srgbClr val="FF0000"/>
                </a:solidFill>
                <a:effectLst>
                  <a:outerShdw blurRad="241300" dist="38100" dir="2700000">
                    <a:srgbClr val="0000FF">
                      <a:alpha val="43000"/>
                    </a:srgbClr>
                  </a:outerShdw>
                </a:effectLst>
              </a:rPr>
              <a:t>at all costs</a:t>
            </a:r>
            <a:r>
              <a:rPr lang="en-US" sz="3200" b="1" dirty="0" smtClean="0">
                <a:solidFill>
                  <a:srgbClr val="FF0000"/>
                </a:solidFill>
                <a:effectLst>
                  <a:outerShdw blurRad="241300" dist="38100" dir="2700000">
                    <a:srgbClr val="0000FF">
                      <a:alpha val="43000"/>
                    </a:srgbClr>
                  </a:outerShdw>
                </a:effectLst>
              </a:rPr>
              <a:t>.</a:t>
            </a:r>
          </a:p>
          <a:p>
            <a:pPr>
              <a:buNone/>
            </a:pPr>
            <a:endParaRPr lang="en-US" sz="3200" b="1" dirty="0" smtClean="0">
              <a:solidFill>
                <a:srgbClr val="FF0000"/>
              </a:solidFill>
              <a:effectLst>
                <a:outerShdw blurRad="241300" dist="38100" dir="2700000">
                  <a:srgbClr val="0000FF">
                    <a:alpha val="43000"/>
                  </a:srgbClr>
                </a:outerShdw>
              </a:effectLst>
            </a:endParaRPr>
          </a:p>
          <a:p>
            <a:pPr>
              <a:buNone/>
            </a:pPr>
            <a:r>
              <a:rPr lang="en-US" sz="3200" b="1" dirty="0" smtClean="0">
                <a:solidFill>
                  <a:srgbClr val="FF0000"/>
                </a:solidFill>
                <a:effectLst>
                  <a:outerShdw blurRad="241300" dist="38100" dir="2700000">
                    <a:srgbClr val="0000FF">
                      <a:alpha val="43000"/>
                    </a:srgbClr>
                  </a:outerShdw>
                </a:effectLst>
              </a:rPr>
              <a:t>Her son, </a:t>
            </a:r>
            <a:r>
              <a:rPr lang="en-US" sz="3200" b="1" u="sng" dirty="0" smtClean="0">
                <a:solidFill>
                  <a:srgbClr val="FF0000"/>
                </a:solidFill>
                <a:effectLst>
                  <a:outerShdw blurRad="241300" dist="38100" dir="2700000">
                    <a:srgbClr val="0000FF">
                      <a:alpha val="43000"/>
                    </a:srgbClr>
                  </a:outerShdw>
                </a:effectLst>
              </a:rPr>
              <a:t>Raymond Shaw</a:t>
            </a:r>
            <a:r>
              <a:rPr lang="en-US" sz="3200" b="1" dirty="0" smtClean="0">
                <a:solidFill>
                  <a:srgbClr val="FF0000"/>
                </a:solidFill>
                <a:effectLst>
                  <a:outerShdw blurRad="241300" dist="38100" dir="2700000">
                    <a:srgbClr val="0000FF">
                      <a:alpha val="43000"/>
                    </a:srgbClr>
                  </a:outerShdw>
                </a:effectLst>
              </a:rPr>
              <a:t>, must do as he’s told...</a:t>
            </a:r>
            <a:endParaRPr lang="en-US" sz="3200" b="1" dirty="0" smtClean="0">
              <a:solidFill>
                <a:srgbClr val="FF0000"/>
              </a:solidFill>
              <a:effectLst>
                <a:outerShdw blurRad="241300" dist="38100" dir="2700000">
                  <a:srgbClr val="0000FF">
                    <a:alpha val="43000"/>
                  </a:srgbClr>
                </a:outerShdw>
              </a:effectLst>
            </a:endParaRPr>
          </a:p>
          <a:p>
            <a:pPr>
              <a:buNone/>
            </a:pPr>
            <a:r>
              <a:rPr lang="en-US" sz="3200" b="1" dirty="0" smtClean="0">
                <a:solidFill>
                  <a:srgbClr val="FF0000"/>
                </a:solidFill>
                <a:effectLst>
                  <a:outerShdw blurRad="241300" dist="38100" dir="2700000">
                    <a:srgbClr val="0000FF">
                      <a:alpha val="43000"/>
                    </a:srgbClr>
                  </a:outerShdw>
                </a:effectLst>
              </a:rPr>
              <a:t>                  .</a:t>
            </a:r>
            <a:r>
              <a:rPr lang="en-US" sz="3200" b="1" dirty="0" smtClean="0">
                <a:solidFill>
                  <a:srgbClr val="FF0000"/>
                </a:solidFill>
                <a:effectLst>
                  <a:outerShdw blurRad="241300" dist="38100" dir="2700000">
                    <a:srgbClr val="0000FF">
                      <a:alpha val="43000"/>
                    </a:srgbClr>
                  </a:outerShdw>
                </a:effectLst>
              </a:rPr>
              <a:t>.. building narrative suspense. </a:t>
            </a:r>
            <a:endParaRPr lang="en-US" sz="3200" b="1" dirty="0">
              <a:solidFill>
                <a:srgbClr val="FF0000"/>
              </a:solidFill>
              <a:effectLst>
                <a:outerShdw blurRad="241300" dist="38100" dir="2700000">
                  <a:srgbClr val="0000FF">
                    <a:alpha val="43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5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707" y="1015861"/>
            <a:ext cx="4322954" cy="277878"/>
          </a:xfrm>
        </p:spPr>
        <p:txBody>
          <a:bodyPr>
            <a:noAutofit/>
          </a:bodyPr>
          <a:lstStyle/>
          <a:p>
            <a:r>
              <a:rPr lang="en-US" sz="1600" dirty="0" smtClean="0"/>
              <a:t>P.N. Guerin, “Clytemnestra with Aegisthus” 1817</a:t>
            </a:r>
            <a:endParaRPr lang="en-US" sz="20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Content Placeholder 8" descr="Clytemnestra1.jpeg"/>
          <p:cNvPicPr>
            <a:picLocks noGrp="1" noChangeAspect="1"/>
          </p:cNvPicPr>
          <p:nvPr/>
        </p:nvPicPr>
        <p:blipFill>
          <a:blip r:embed="rId3"/>
          <a:srcRect l="-23141" r="-23141"/>
          <a:stretch>
            <a:fillRect/>
          </a:stretch>
        </p:blipFill>
        <p:spPr bwMode="auto">
          <a:xfrm>
            <a:off x="4382714" y="162644"/>
            <a:ext cx="5208566" cy="5963519"/>
          </a:xfrm>
          <a:prstGeom prst="rect">
            <a:avLst/>
          </a:prstGeom>
          <a:noFill/>
          <a:ln w="9525">
            <a:noFill/>
            <a:miter lim="800000"/>
            <a:headEnd/>
            <a:tailEnd/>
          </a:ln>
        </p:spPr>
      </p:pic>
      <p:pic>
        <p:nvPicPr>
          <p:cNvPr id="6" name="Content Placeholder 10" descr="Gérin_Clytemnestre_hésitant_avant_de_frapper_Agamemnon_endormi_Louvre_5185.jpeg"/>
          <p:cNvPicPr>
            <a:picLocks noGrp="1" noChangeAspect="1"/>
          </p:cNvPicPr>
          <p:nvPr/>
        </p:nvPicPr>
        <p:blipFill>
          <a:blip r:embed="rId4"/>
          <a:srcRect t="-6082" b="-6082"/>
          <a:stretch>
            <a:fillRect/>
          </a:stretch>
        </p:blipFill>
        <p:spPr bwMode="auto">
          <a:xfrm>
            <a:off x="123707" y="1154800"/>
            <a:ext cx="4980795" cy="5703200"/>
          </a:xfrm>
          <a:prstGeom prst="rect">
            <a:avLst/>
          </a:prstGeom>
          <a:noFill/>
          <a:ln w="9525">
            <a:noFill/>
            <a:miter lim="800000"/>
            <a:headEnd/>
            <a:tailEnd/>
          </a:ln>
        </p:spPr>
      </p:pic>
      <p:sp>
        <p:nvSpPr>
          <p:cNvPr id="7" name="TextBox 6"/>
          <p:cNvSpPr txBox="1"/>
          <p:nvPr/>
        </p:nvSpPr>
        <p:spPr>
          <a:xfrm>
            <a:off x="5649281" y="6126163"/>
            <a:ext cx="3267879" cy="369332"/>
          </a:xfrm>
          <a:prstGeom prst="rect">
            <a:avLst/>
          </a:prstGeom>
          <a:noFill/>
        </p:spPr>
        <p:txBody>
          <a:bodyPr wrap="none" rtlCol="0">
            <a:spAutoFit/>
          </a:bodyPr>
          <a:lstStyle/>
          <a:p>
            <a:r>
              <a:rPr lang="en-US" dirty="0" smtClean="0"/>
              <a:t>J.M. Collier, “Clytemnestra” 1897</a:t>
            </a:r>
            <a:endParaRPr lang="en-US" dirty="0"/>
          </a:p>
        </p:txBody>
      </p:sp>
      <p:sp>
        <p:nvSpPr>
          <p:cNvPr id="8" name="TextBox 7"/>
          <p:cNvSpPr txBox="1"/>
          <p:nvPr/>
        </p:nvSpPr>
        <p:spPr>
          <a:xfrm>
            <a:off x="380083" y="333745"/>
            <a:ext cx="3929281" cy="369332"/>
          </a:xfrm>
          <a:prstGeom prst="rect">
            <a:avLst/>
          </a:prstGeom>
          <a:noFill/>
        </p:spPr>
        <p:txBody>
          <a:bodyPr wrap="none" rtlCol="0">
            <a:spAutoFit/>
          </a:bodyPr>
          <a:lstStyle/>
          <a:p>
            <a:r>
              <a:rPr lang="en-US" b="1" dirty="0" smtClean="0"/>
              <a:t>Clytemnestra ... and/and not Aegisthus</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52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FF0000"/>
                </a:solidFill>
                <a:effectLst>
                  <a:outerShdw blurRad="50800" dist="38100" dir="2700000">
                    <a:srgbClr val="0000FF">
                      <a:alpha val="43000"/>
                    </a:srgbClr>
                  </a:outerShdw>
                </a:effectLst>
              </a:rPr>
              <a:t>Why don’t you pass the time by playing a little solitaire?</a:t>
            </a:r>
            <a:endParaRPr lang="en-US" dirty="0">
              <a:solidFill>
                <a:srgbClr val="FF0000"/>
              </a:solidFill>
              <a:effectLst>
                <a:outerShdw blurRad="50800" dist="38100" dir="2700000">
                  <a:srgbClr val="0000FF">
                    <a:alpha val="43000"/>
                  </a:srgbClr>
                </a:outerShdw>
              </a:effectLst>
            </a:endParaRPr>
          </a:p>
        </p:txBody>
      </p:sp>
      <p:sp>
        <p:nvSpPr>
          <p:cNvPr id="10" name="Content Placeholder 9"/>
          <p:cNvSpPr>
            <a:spLocks noGrp="1"/>
          </p:cNvSpPr>
          <p:nvPr>
            <p:ph idx="1"/>
          </p:nvPr>
        </p:nvSpPr>
        <p:spPr/>
        <p:txBody>
          <a:bodyPr/>
          <a:lstStyle/>
          <a:p>
            <a:pPr>
              <a:buNone/>
            </a:pPr>
            <a:endParaRPr lang="en-US" dirty="0"/>
          </a:p>
        </p:txBody>
      </p:sp>
      <p:sp>
        <p:nvSpPr>
          <p:cNvPr id="11" name="Text Placeholder 10"/>
          <p:cNvSpPr>
            <a:spLocks noGrp="1"/>
          </p:cNvSpPr>
          <p:nvPr>
            <p:ph type="body" sz="half" idx="2"/>
          </p:nvPr>
        </p:nvSpPr>
        <p:spPr>
          <a:xfrm>
            <a:off x="457200" y="1435100"/>
            <a:ext cx="3258726" cy="4691063"/>
          </a:xfrm>
        </p:spPr>
        <p:txBody>
          <a:bodyPr>
            <a:normAutofit fontScale="92500"/>
          </a:bodyPr>
          <a:lstStyle/>
          <a:p>
            <a:r>
              <a:rPr lang="en-US" sz="3027" b="1" dirty="0" smtClean="0">
                <a:solidFill>
                  <a:srgbClr val="FF0000"/>
                </a:solidFill>
                <a:effectLst>
                  <a:outerShdw blurRad="50800" dist="38100" dir="2700000">
                    <a:srgbClr val="000000">
                      <a:alpha val="43000"/>
                    </a:srgbClr>
                  </a:outerShdw>
                </a:effectLst>
              </a:rPr>
              <a:t>“The queen of diamonds is a woman [of] intense and passionate temperament ... [who] always gets what she wants.” </a:t>
            </a:r>
          </a:p>
          <a:p>
            <a:r>
              <a:rPr lang="en-US" sz="2400" b="1" dirty="0" smtClean="0">
                <a:solidFill>
                  <a:srgbClr val="FF0000"/>
                </a:solidFill>
                <a:effectLst>
                  <a:outerShdw blurRad="50800" dist="38100" dir="2700000">
                    <a:srgbClr val="000000">
                      <a:alpha val="43000"/>
                    </a:srgbClr>
                  </a:outerShdw>
                </a:effectLst>
              </a:rPr>
              <a:t>M. Jones, </a:t>
            </a:r>
            <a:r>
              <a:rPr lang="en-US" sz="2400" b="1" i="1" dirty="0" smtClean="0">
                <a:solidFill>
                  <a:srgbClr val="FF0000"/>
                </a:solidFill>
                <a:effectLst>
                  <a:outerShdw blurRad="50800" dist="38100" dir="2700000">
                    <a:srgbClr val="000000">
                      <a:alpha val="43000"/>
                    </a:srgbClr>
                  </a:outerShdw>
                </a:effectLst>
              </a:rPr>
              <a:t>It’s in the Cards: find your future in any deck of cards </a:t>
            </a:r>
            <a:r>
              <a:rPr lang="en-US" sz="2400" b="1" dirty="0" smtClean="0">
                <a:solidFill>
                  <a:srgbClr val="FF0000"/>
                </a:solidFill>
                <a:effectLst>
                  <a:outerShdw blurRad="50800" dist="38100" dir="2700000">
                    <a:srgbClr val="000000">
                      <a:alpha val="43000"/>
                    </a:srgbClr>
                  </a:outerShdw>
                </a:effectLst>
              </a:rPr>
              <a:t>(Boston: Weiser 1984), 174.</a:t>
            </a:r>
            <a:endParaRPr lang="en-US" sz="2400" b="1" dirty="0">
              <a:solidFill>
                <a:srgbClr val="FF0000"/>
              </a:solidFill>
              <a:effectLst>
                <a:outerShdw blurRad="50800" dist="38100" dir="2700000">
                  <a:srgbClr val="000000">
                    <a:alpha val="43000"/>
                  </a:srgbClr>
                </a:outerShdw>
              </a:effectLst>
            </a:endParaRPr>
          </a:p>
        </p:txBody>
      </p:sp>
      <p:pic>
        <p:nvPicPr>
          <p:cNvPr id="12" name="Picture 11"/>
          <p:cNvPicPr>
            <a:picLocks noChangeAspect="1"/>
          </p:cNvPicPr>
          <p:nvPr/>
        </p:nvPicPr>
        <p:blipFill>
          <a:blip r:embed="rId4"/>
          <a:stretch>
            <a:fillRect/>
          </a:stretch>
        </p:blipFill>
        <p:spPr>
          <a:xfrm>
            <a:off x="4875346" y="511315"/>
            <a:ext cx="3327856" cy="5084366"/>
          </a:xfrm>
          <a:prstGeom prst="rect">
            <a:avLst/>
          </a:prstGeom>
          <a:solidFill>
            <a:srgbClr val="FFFFFF">
              <a:shade val="85000"/>
            </a:srgbClr>
          </a:solidFill>
          <a:ln w="190500" cap="sq">
            <a:solidFill>
              <a:srgbClr val="FFFFFF"/>
            </a:solidFill>
            <a:miter lim="800000"/>
          </a:ln>
          <a:effectLst>
            <a:outerShdw blurRad="50800" dist="38100" dir="16200000" algn="t" rotWithShape="0">
              <a:srgbClr val="000000">
                <a:alpha val="43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2149</TotalTime>
  <Words>1647</Words>
  <Application>Microsoft Macintosh PowerPoint</Application>
  <PresentationFormat>On-screen Show (4:3)</PresentationFormat>
  <Paragraphs>91</Paragraphs>
  <Slides>11</Slides>
  <Notes>9</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A Cold-War Oresteia</vt:lpstr>
      <vt:lpstr>“I have conditioned them...or brainwashed them, which I understand is the new American term”</vt:lpstr>
      <vt:lpstr>“There are precisely 57 communists in the US State Department.”</vt:lpstr>
      <vt:lpstr>“Pantless at Armageddon: review of Condon’s The Manchurian Candidate” Time 6 July 1959: 78</vt:lpstr>
      <vt:lpstr>Axelrod’s screenplay retains definitive, thematic likeness from Condon’s novel.</vt:lpstr>
      <vt:lpstr>Orestes Pursued by the Furies</vt:lpstr>
      <vt:lpstr>The oresteia: key character correspondences</vt:lpstr>
      <vt:lpstr>P.N. Guerin, “Clytemnestra with Aegisthus” 1817</vt:lpstr>
      <vt:lpstr>Why don’t you pass the time by playing a little solitaire?</vt:lpstr>
      <vt:lpstr>“Just as I am a mother before everything else, I am an American second to that.”</vt:lpstr>
      <vt:lpstr>How strong is the limb?</vt:lpstr>
    </vt:vector>
  </TitlesOfParts>
  <Company>Brigham Young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T. Macfarlane</dc:creator>
  <cp:lastModifiedBy>Roger T. Macfarlane</cp:lastModifiedBy>
  <cp:revision>30</cp:revision>
  <dcterms:created xsi:type="dcterms:W3CDTF">2010-11-29T20:11:38Z</dcterms:created>
  <dcterms:modified xsi:type="dcterms:W3CDTF">2010-11-30T23:29:55Z</dcterms:modified>
</cp:coreProperties>
</file>