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-120" y="-3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AD671-B642-9B46-B8B7-CC9EA4AFE586}" type="datetime1">
              <a:rPr lang="en-US"/>
              <a:pPr>
                <a:defRPr/>
              </a:pPr>
              <a:t>1/20/11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B5D62-A37B-7A4E-B5B7-DD7EBF30B4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AF3F5-C4EB-AC4C-8E16-EA0D8CC758C1}" type="datetime1">
              <a:rPr lang="en-US"/>
              <a:pPr>
                <a:defRPr/>
              </a:pPr>
              <a:t>1/20/11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E717F-139C-704E-BE65-01719AEFEA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7184C-6B9D-C34D-8A6A-AE83EAB6F3CE}" type="datetime1">
              <a:rPr lang="en-US"/>
              <a:pPr>
                <a:defRPr/>
              </a:pPr>
              <a:t>1/20/11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DE921-F696-E549-B8AC-17F68D36B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1B116-F6AC-E546-A94D-2C84530AB70F}" type="datetime1">
              <a:rPr lang="en-US"/>
              <a:pPr>
                <a:defRPr/>
              </a:pPr>
              <a:t>1/20/11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942CF-5C8F-D74C-A34E-28699B31A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E6D05-586B-F244-9C60-66D157AEEFEE}" type="datetime1">
              <a:rPr lang="en-US"/>
              <a:pPr>
                <a:defRPr/>
              </a:pPr>
              <a:t>1/20/11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A0843-F8D5-5147-A3E7-9BA2611A1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48099-8E24-A44A-97D5-08A1F8D24713}" type="datetime1">
              <a:rPr lang="en-US"/>
              <a:pPr>
                <a:defRPr/>
              </a:pPr>
              <a:t>1/20/11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1482F-2ACB-584E-8776-7D638B38B7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A253F-EC33-304F-B735-66849ED01737}" type="datetime1">
              <a:rPr lang="en-US"/>
              <a:pPr>
                <a:defRPr/>
              </a:pPr>
              <a:t>1/20/11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C5936-DD01-F145-B59C-8EAD251DB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80986-B766-4C42-AFC7-DBC0BCA2719F}" type="datetime1">
              <a:rPr lang="en-US"/>
              <a:pPr>
                <a:defRPr/>
              </a:pPr>
              <a:t>1/20/11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AC805-EA4D-9A40-9E19-95AAFD8D7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CB317-0C63-A040-B686-3C82F3012CC0}" type="datetime1">
              <a:rPr lang="en-US"/>
              <a:pPr>
                <a:defRPr/>
              </a:pPr>
              <a:t>1/20/11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D0DE2-FD62-B142-988D-CADA1E267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0CFDB-01F4-D045-AE0C-DD8D6271BB4F}" type="datetime1">
              <a:rPr lang="en-US"/>
              <a:pPr>
                <a:defRPr/>
              </a:pPr>
              <a:t>1/20/11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4002C-684D-EC45-AEE8-B991E498C9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2C1D8-A2A2-414D-BFA8-499D61D5037A}" type="datetime1">
              <a:rPr lang="en-US"/>
              <a:pPr>
                <a:defRPr/>
              </a:pPr>
              <a:t>1/20/11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4C1A5-7B32-E444-8CC5-671DA4453D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9D69673-1041-664D-9052-B518B4932AFF}" type="datetime1">
              <a:rPr lang="en-US"/>
              <a:pPr>
                <a:defRPr/>
              </a:pPr>
              <a:t>1/20/11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61112DE-47EB-5A4F-B0EB-B7C101B84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/>
          </p:nvPr>
        </p:nvSpPr>
        <p:spPr>
          <a:xfrm>
            <a:off x="233256" y="273050"/>
            <a:ext cx="2825003" cy="738604"/>
          </a:xfrm>
        </p:spPr>
        <p:txBody>
          <a:bodyPr/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sz="1600" dirty="0" err="1" smtClean="0"/>
              <a:t>Melische</a:t>
            </a:r>
            <a:r>
              <a:rPr lang="en-US" sz="1600" dirty="0" smtClean="0"/>
              <a:t> Reliefs. London, BMB 365 und Berlin (DDR) </a:t>
            </a:r>
            <a:r>
              <a:rPr lang="en-US" sz="1600" dirty="0" err="1" smtClean="0"/>
              <a:t>Staatl</a:t>
            </a:r>
            <a:r>
              <a:rPr lang="en-US" sz="1600" dirty="0" smtClean="0"/>
              <a:t>. Mus. 8382 </a:t>
            </a:r>
            <a:endParaRPr lang="en-US" dirty="0" smtClean="0"/>
          </a:p>
        </p:txBody>
      </p:sp>
      <p:pic>
        <p:nvPicPr>
          <p:cNvPr id="7" name="Content Placeholder 6" descr="Gorgo 310a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t="-6998" b="-6998"/>
              <a:stretch>
                <a:fillRect/>
              </a:stretch>
            </p:blipFill>
          </mc:Choice>
          <mc:Fallback>
            <p:blipFill>
              <a:blip r:embed="rId3"/>
              <a:srcRect t="-6998" b="-6998"/>
              <a:stretch>
                <a:fillRect/>
              </a:stretch>
            </p:blipFill>
          </mc:Fallback>
        </mc:AlternateContent>
        <p:spPr>
          <a:xfrm>
            <a:off x="3575050" y="-247271"/>
            <a:ext cx="5111750" cy="5853113"/>
          </a:xfrm>
        </p:spPr>
      </p:pic>
      <p:sp>
        <p:nvSpPr>
          <p:cNvPr id="13316" name="Text Placeholder 5"/>
          <p:cNvSpPr>
            <a:spLocks noGrp="1"/>
          </p:cNvSpPr>
          <p:nvPr>
            <p:ph type="body" sz="half" idx="2"/>
          </p:nvPr>
        </p:nvSpPr>
        <p:spPr>
          <a:xfrm>
            <a:off x="109537" y="1179174"/>
            <a:ext cx="3465513" cy="5186417"/>
          </a:xfrm>
        </p:spPr>
        <p:txBody>
          <a:bodyPr/>
          <a:lstStyle/>
          <a:p>
            <a:pPr eaLnBrk="1" hangingPunct="1"/>
            <a:r>
              <a:rPr lang="en-US" sz="1000" i="1" dirty="0" smtClean="0"/>
              <a:t>LIMC</a:t>
            </a:r>
            <a:r>
              <a:rPr lang="en-US" sz="1000" dirty="0" smtClean="0"/>
              <a:t> </a:t>
            </a:r>
            <a:r>
              <a:rPr lang="en-US" sz="1000" dirty="0" err="1" smtClean="0"/>
              <a:t>Gorgo</a:t>
            </a:r>
            <a:r>
              <a:rPr lang="en-US" sz="1000" dirty="0" smtClean="0"/>
              <a:t>, -ones 310A</a:t>
            </a: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1000" dirty="0" smtClean="0"/>
              <a:t>-</a:t>
            </a: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1000" dirty="0" err="1" smtClean="0"/>
              <a:t>Jacobsthal</a:t>
            </a:r>
            <a:r>
              <a:rPr lang="en-US" sz="1000" dirty="0" smtClean="0"/>
              <a:t>, MR 46 Nr. 61-62 </a:t>
            </a:r>
            <a:r>
              <a:rPr lang="en-US" sz="1000" dirty="0" err="1" smtClean="0"/>
              <a:t>Taf</a:t>
            </a:r>
            <a:r>
              <a:rPr lang="en-US" sz="1000" dirty="0" smtClean="0"/>
              <a:t>. 28-29; </a:t>
            </a:r>
            <a:r>
              <a:rPr lang="en-US" sz="1000" dirty="0" err="1" smtClean="0"/>
              <a:t>Hampe</a:t>
            </a:r>
            <a:r>
              <a:rPr lang="en-US" sz="1000" dirty="0" smtClean="0"/>
              <a:t> 298 Nr. 44; </a:t>
            </a:r>
            <a:r>
              <a:rPr lang="en-US" sz="1000" dirty="0" err="1" smtClean="0"/>
              <a:t>Riccroni</a:t>
            </a:r>
            <a:r>
              <a:rPr lang="en-US" sz="1000" dirty="0" smtClean="0"/>
              <a:t> </a:t>
            </a:r>
            <a:r>
              <a:rPr lang="en-US" sz="1000" dirty="0" smtClean="0"/>
              <a:t>176 Abb</a:t>
            </a:r>
            <a:r>
              <a:rPr lang="en-US" sz="1000" dirty="0" smtClean="0"/>
              <a:t>. 67; </a:t>
            </a:r>
            <a:r>
              <a:rPr lang="en-US" sz="1000" dirty="0" err="1" smtClean="0"/>
              <a:t>Schauenburg</a:t>
            </a:r>
            <a:r>
              <a:rPr lang="en-US" sz="1000" dirty="0" smtClean="0"/>
              <a:t> 43; </a:t>
            </a:r>
            <a:r>
              <a:rPr lang="en-US" sz="1000" dirty="0" smtClean="0"/>
              <a:t>Higgins</a:t>
            </a:r>
            <a:r>
              <a:rPr lang="en-US" sz="1000" dirty="0" smtClean="0"/>
              <a:t>, </a:t>
            </a:r>
            <a:r>
              <a:rPr lang="en-US" sz="1000" i="1" dirty="0" err="1" smtClean="0"/>
              <a:t>BMTerracottas</a:t>
            </a:r>
            <a:r>
              <a:rPr lang="en-US" sz="1000" dirty="0" smtClean="0"/>
              <a:t> </a:t>
            </a:r>
            <a:r>
              <a:rPr lang="en-US" sz="1000" dirty="0" smtClean="0"/>
              <a:t>I</a:t>
            </a:r>
            <a:r>
              <a:rPr lang="en-US" sz="1000" dirty="0" smtClean="0"/>
              <a:t> . </a:t>
            </a:r>
            <a:r>
              <a:rPr lang="en-US" sz="1000" dirty="0" smtClean="0"/>
              <a:t>619</a:t>
            </a:r>
            <a:r>
              <a:rPr lang="en-US" sz="1000" dirty="0" smtClean="0"/>
              <a:t> pl. </a:t>
            </a:r>
            <a:r>
              <a:rPr lang="en-US" sz="1000" dirty="0" smtClean="0"/>
              <a:t>81</a:t>
            </a:r>
            <a:r>
              <a:rPr lang="en-US" sz="1000" dirty="0" smtClean="0"/>
              <a:t> —  460</a:t>
            </a:r>
            <a:r>
              <a:rPr lang="en-US" sz="1000" dirty="0" smtClean="0"/>
              <a:t>/50 </a:t>
            </a:r>
            <a:r>
              <a:rPr lang="en-US" sz="1000" dirty="0" err="1" smtClean="0"/>
              <a:t>v</a:t>
            </a:r>
            <a:r>
              <a:rPr lang="en-US" sz="1000" dirty="0" smtClean="0"/>
              <a:t>. Chr. - Medusa (</a:t>
            </a:r>
            <a:r>
              <a:rPr lang="en-US" sz="1000" dirty="0" err="1" smtClean="0"/>
              <a:t>zwei</a:t>
            </a:r>
            <a:r>
              <a:rPr lang="en-US" sz="1000" dirty="0" smtClean="0"/>
              <a:t> </a:t>
            </a:r>
            <a:r>
              <a:rPr lang="en-US" sz="1000" dirty="0" err="1" smtClean="0"/>
              <a:t>Flügel</a:t>
            </a:r>
            <a:r>
              <a:rPr lang="en-US" sz="1000" dirty="0" smtClean="0"/>
              <a:t>, </a:t>
            </a:r>
            <a:r>
              <a:rPr lang="en-US" sz="1000" dirty="0" err="1" smtClean="0"/>
              <a:t>wadenlanger</a:t>
            </a:r>
            <a:r>
              <a:rPr lang="en-US" sz="1000" dirty="0" smtClean="0"/>
              <a:t> </a:t>
            </a:r>
            <a:r>
              <a:rPr lang="en-US" sz="1000" dirty="0" err="1" smtClean="0"/>
              <a:t>Chiton</a:t>
            </a:r>
            <a:r>
              <a:rPr lang="en-US" sz="1000" dirty="0" smtClean="0"/>
              <a:t>) in die </a:t>
            </a:r>
            <a:r>
              <a:rPr lang="en-US" sz="1000" dirty="0" err="1" smtClean="0"/>
              <a:t>Knie</a:t>
            </a:r>
            <a:r>
              <a:rPr lang="en-US" sz="1000" dirty="0" smtClean="0"/>
              <a:t> </a:t>
            </a:r>
            <a:r>
              <a:rPr lang="en-US" sz="1000" dirty="0" err="1" smtClean="0"/>
              <a:t>gebrochen</a:t>
            </a:r>
            <a:r>
              <a:rPr lang="en-US" sz="1000" dirty="0" smtClean="0"/>
              <a:t>, </a:t>
            </a:r>
            <a:r>
              <a:rPr lang="en-US" sz="1000" dirty="0" err="1" smtClean="0"/>
              <a:t>aus</a:t>
            </a:r>
            <a:r>
              <a:rPr lang="en-US" sz="1000" dirty="0" smtClean="0"/>
              <a:t> </a:t>
            </a:r>
            <a:r>
              <a:rPr lang="en-US" sz="1000" dirty="0" err="1" smtClean="0"/>
              <a:t>ihrem</a:t>
            </a:r>
            <a:r>
              <a:rPr lang="en-US" sz="1000" dirty="0" smtClean="0"/>
              <a:t> </a:t>
            </a:r>
            <a:r>
              <a:rPr lang="en-US" sz="1000" dirty="0" err="1" smtClean="0"/>
              <a:t>Rumpf</a:t>
            </a:r>
            <a:r>
              <a:rPr lang="en-US" sz="1000" dirty="0" smtClean="0"/>
              <a:t> </a:t>
            </a:r>
            <a:r>
              <a:rPr lang="en-US" sz="1000" dirty="0" err="1" smtClean="0"/>
              <a:t>entspringt</a:t>
            </a:r>
            <a:r>
              <a:rPr lang="en-US" sz="1000" dirty="0" smtClean="0"/>
              <a:t> </a:t>
            </a:r>
            <a:r>
              <a:rPr lang="en-US" sz="1000" dirty="0" err="1" smtClean="0"/>
              <a:t>eine</a:t>
            </a:r>
            <a:r>
              <a:rPr lang="en-US" sz="1000" dirty="0" smtClean="0"/>
              <a:t> </a:t>
            </a:r>
            <a:r>
              <a:rPr lang="en-US" sz="1000" dirty="0" err="1" smtClean="0"/>
              <a:t>kleine</a:t>
            </a:r>
            <a:r>
              <a:rPr lang="en-US" sz="1000" dirty="0" smtClean="0"/>
              <a:t> Gestalt: </a:t>
            </a:r>
            <a:r>
              <a:rPr lang="en-US" sz="1000" dirty="0" err="1" smtClean="0"/>
              <a:t>Chrysaor</a:t>
            </a:r>
            <a:r>
              <a:rPr lang="en-US" sz="1000" dirty="0" smtClean="0"/>
              <a:t>. </a:t>
            </a:r>
            <a:r>
              <a:rPr lang="en-US" sz="1000" dirty="0" err="1" smtClean="0"/>
              <a:t>Über</a:t>
            </a:r>
            <a:r>
              <a:rPr lang="en-US" sz="1000" dirty="0" smtClean="0"/>
              <a:t> </a:t>
            </a:r>
            <a:r>
              <a:rPr lang="en-US" sz="1000" dirty="0" err="1" smtClean="0"/>
              <a:t>ihr</a:t>
            </a:r>
            <a:r>
              <a:rPr lang="en-US" sz="1000" dirty="0" smtClean="0"/>
              <a:t> auf </a:t>
            </a:r>
            <a:r>
              <a:rPr lang="en-US" sz="1000" dirty="0" err="1" smtClean="0"/>
              <a:t>einem</a:t>
            </a:r>
            <a:r>
              <a:rPr lang="en-US" sz="1000" dirty="0" smtClean="0"/>
              <a:t> </a:t>
            </a:r>
            <a:r>
              <a:rPr lang="en-US" sz="1000" dirty="0" err="1" smtClean="0"/>
              <a:t>Pferd</a:t>
            </a:r>
            <a:r>
              <a:rPr lang="en-US" sz="1000" dirty="0" smtClean="0"/>
              <a:t> (</a:t>
            </a:r>
            <a:r>
              <a:rPr lang="en-US" sz="1000" dirty="0" err="1" smtClean="0"/>
              <a:t>Pegasos</a:t>
            </a:r>
            <a:r>
              <a:rPr lang="en-US" sz="1000" dirty="0" smtClean="0"/>
              <a:t>?) </a:t>
            </a:r>
            <a:r>
              <a:rPr lang="en-US" sz="1000" dirty="0" err="1" smtClean="0"/>
              <a:t>reitend</a:t>
            </a:r>
            <a:r>
              <a:rPr lang="en-US" sz="1000" dirty="0" smtClean="0"/>
              <a:t>, </a:t>
            </a:r>
            <a:r>
              <a:rPr lang="en-US" sz="1000" dirty="0" err="1" smtClean="0"/>
              <a:t>Perseus</a:t>
            </a:r>
            <a:r>
              <a:rPr lang="en-US" sz="1000" dirty="0" smtClean="0"/>
              <a:t> </a:t>
            </a:r>
            <a:r>
              <a:rPr lang="en-US" sz="1000" dirty="0" err="1" smtClean="0"/>
              <a:t>mit</a:t>
            </a:r>
            <a:r>
              <a:rPr lang="en-US" sz="1000" dirty="0" smtClean="0"/>
              <a:t> </a:t>
            </a:r>
            <a:r>
              <a:rPr lang="en-US" sz="1000" dirty="0" err="1" smtClean="0"/>
              <a:t>dem</a:t>
            </a:r>
            <a:r>
              <a:rPr lang="en-US" sz="1000" dirty="0" smtClean="0"/>
              <a:t> </a:t>
            </a:r>
            <a:r>
              <a:rPr lang="en-US" sz="1000" dirty="0" err="1" smtClean="0"/>
              <a:t>Medusenhaupt</a:t>
            </a:r>
            <a:r>
              <a:rPr lang="en-US" sz="1000" dirty="0" smtClean="0"/>
              <a:t> </a:t>
            </a:r>
            <a:r>
              <a:rPr lang="en-US" sz="1000" dirty="0" smtClean="0"/>
              <a:t>(</a:t>
            </a:r>
            <a:r>
              <a:rPr lang="en-US" sz="1000" dirty="0" err="1" smtClean="0"/>
              <a:t>Mittlerer</a:t>
            </a:r>
            <a:r>
              <a:rPr lang="en-US" sz="1000" dirty="0" smtClean="0"/>
              <a:t> </a:t>
            </a:r>
            <a:r>
              <a:rPr lang="en-US" sz="1000" dirty="0" err="1" smtClean="0"/>
              <a:t>Typ</a:t>
            </a:r>
            <a:r>
              <a:rPr lang="en-US" sz="1000" dirty="0" smtClean="0"/>
              <a:t>, </a:t>
            </a:r>
            <a:r>
              <a:rPr lang="en-US" sz="1000" dirty="0" err="1" smtClean="0"/>
              <a:t>zwei</a:t>
            </a:r>
            <a:r>
              <a:rPr lang="en-US" sz="1000" dirty="0" smtClean="0"/>
              <a:t> </a:t>
            </a:r>
            <a:r>
              <a:rPr lang="en-US" sz="1000" dirty="0" err="1" smtClean="0"/>
              <a:t>Schlangen</a:t>
            </a:r>
            <a:r>
              <a:rPr lang="en-US" sz="1000" dirty="0" smtClean="0"/>
              <a:t> </a:t>
            </a:r>
            <a:r>
              <a:rPr lang="en-US" sz="1000" dirty="0" err="1" smtClean="0"/>
              <a:t>unter</a:t>
            </a:r>
            <a:r>
              <a:rPr lang="en-US" sz="1000" dirty="0" smtClean="0"/>
              <a:t> </a:t>
            </a:r>
            <a:r>
              <a:rPr lang="en-US" sz="1000" dirty="0" err="1" smtClean="0"/>
              <a:t>dem</a:t>
            </a:r>
            <a:r>
              <a:rPr lang="en-US" sz="1000" dirty="0" smtClean="0"/>
              <a:t> </a:t>
            </a:r>
            <a:r>
              <a:rPr lang="en-US" sz="1000" dirty="0" err="1" smtClean="0"/>
              <a:t>Kinn</a:t>
            </a:r>
            <a:r>
              <a:rPr lang="en-US" sz="1000" dirty="0" smtClean="0"/>
              <a:t>).</a:t>
            </a: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1000" i="1" dirty="0" smtClean="0"/>
              <a:t>LIMC</a:t>
            </a:r>
            <a:r>
              <a:rPr lang="en-US" sz="1000" dirty="0" smtClean="0"/>
              <a:t> </a:t>
            </a:r>
            <a:r>
              <a:rPr lang="en-US" sz="1000" dirty="0" err="1" smtClean="0"/>
              <a:t>Gorgo</a:t>
            </a:r>
            <a:r>
              <a:rPr lang="en-US" sz="1000" dirty="0" smtClean="0"/>
              <a:t>, -ones </a:t>
            </a:r>
            <a:r>
              <a:rPr lang="en-US" sz="1000" dirty="0" err="1" smtClean="0"/>
              <a:t>Kommentar</a:t>
            </a:r>
            <a:r>
              <a:rPr lang="en-US" sz="1000" dirty="0" smtClean="0"/>
              <a:t> </a:t>
            </a:r>
            <a:r>
              <a:rPr lang="en-US" sz="1000" dirty="0" smtClean="0"/>
              <a:t>(S. 325)</a:t>
            </a:r>
            <a:br>
              <a:rPr lang="en-US" sz="1000" dirty="0" smtClean="0"/>
            </a:b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1000" dirty="0" smtClean="0"/>
              <a:t>"In </a:t>
            </a:r>
            <a:r>
              <a:rPr lang="en-US" sz="1000" dirty="0" err="1" smtClean="0"/>
              <a:t>der</a:t>
            </a:r>
            <a:r>
              <a:rPr lang="en-US" sz="1000" dirty="0" smtClean="0"/>
              <a:t> </a:t>
            </a:r>
            <a:r>
              <a:rPr lang="en-US" sz="1000" dirty="0" err="1" smtClean="0"/>
              <a:t>ersten</a:t>
            </a:r>
            <a:r>
              <a:rPr lang="en-US" sz="1000" dirty="0" smtClean="0"/>
              <a:t> </a:t>
            </a:r>
            <a:r>
              <a:rPr lang="en-US" sz="1000" dirty="0" err="1" smtClean="0"/>
              <a:t>Hälfe</a:t>
            </a:r>
            <a:r>
              <a:rPr lang="en-US" sz="1000" dirty="0" smtClean="0"/>
              <a:t> des 5. </a:t>
            </a:r>
            <a:r>
              <a:rPr lang="en-US" sz="1000" dirty="0" err="1" smtClean="0"/>
              <a:t>Jh</a:t>
            </a:r>
            <a:r>
              <a:rPr lang="en-US" sz="1000" dirty="0" smtClean="0"/>
              <a:t>. </a:t>
            </a:r>
            <a:r>
              <a:rPr lang="en-US" sz="1000" dirty="0" err="1" smtClean="0"/>
              <a:t>wird</a:t>
            </a:r>
            <a:r>
              <a:rPr lang="en-US" sz="1000" dirty="0" smtClean="0"/>
              <a:t> das </a:t>
            </a:r>
            <a:r>
              <a:rPr lang="en-US" sz="1000" dirty="0" err="1" smtClean="0"/>
              <a:t>seltene</a:t>
            </a:r>
            <a:r>
              <a:rPr lang="en-US" sz="1000" dirty="0" smtClean="0"/>
              <a:t> </a:t>
            </a:r>
            <a:r>
              <a:rPr lang="en-US" sz="1000" dirty="0" err="1" smtClean="0"/>
              <a:t>Thema</a:t>
            </a:r>
            <a:r>
              <a:rPr lang="en-US" sz="1000" dirty="0" smtClean="0"/>
              <a:t> </a:t>
            </a:r>
            <a:r>
              <a:rPr lang="en-US" sz="1000" dirty="0" err="1" smtClean="0"/>
              <a:t>der</a:t>
            </a:r>
            <a:r>
              <a:rPr lang="en-US" sz="1000" dirty="0" smtClean="0"/>
              <a:t> </a:t>
            </a:r>
            <a:r>
              <a:rPr lang="en-US" sz="1000" dirty="0" err="1" smtClean="0"/>
              <a:t>Geburt</a:t>
            </a:r>
            <a:r>
              <a:rPr lang="en-US" sz="1000" dirty="0" smtClean="0"/>
              <a:t> </a:t>
            </a:r>
            <a:r>
              <a:rPr lang="en-US" sz="1000" dirty="0" smtClean="0"/>
              <a:t>von </a:t>
            </a:r>
            <a:r>
              <a:rPr lang="en-US" sz="1000" dirty="0" err="1" smtClean="0"/>
              <a:t>Pegasos</a:t>
            </a:r>
            <a:r>
              <a:rPr lang="en-US" sz="1000" dirty="0" smtClean="0"/>
              <a:t> </a:t>
            </a:r>
            <a:r>
              <a:rPr lang="en-US" sz="1000" dirty="0" smtClean="0"/>
              <a:t>und </a:t>
            </a:r>
            <a:r>
              <a:rPr lang="en-US" sz="1000" dirty="0" err="1" smtClean="0"/>
              <a:t>Chrysaor</a:t>
            </a:r>
            <a:r>
              <a:rPr lang="en-US" sz="1000" dirty="0" smtClean="0"/>
              <a:t> </a:t>
            </a:r>
            <a:r>
              <a:rPr lang="en-US" sz="1000" dirty="0" err="1" smtClean="0"/>
              <a:t>aus</a:t>
            </a:r>
            <a:r>
              <a:rPr lang="en-US" sz="1000" dirty="0" smtClean="0"/>
              <a:t> </a:t>
            </a:r>
            <a:r>
              <a:rPr lang="en-US" sz="1000" dirty="0" err="1" smtClean="0"/>
              <a:t>dem</a:t>
            </a:r>
            <a:r>
              <a:rPr lang="en-US" sz="1000" dirty="0" smtClean="0"/>
              <a:t> </a:t>
            </a:r>
            <a:r>
              <a:rPr lang="en-US" sz="1000" dirty="0" err="1" smtClean="0"/>
              <a:t>Rumpf</a:t>
            </a:r>
            <a:r>
              <a:rPr lang="en-US" sz="1000" dirty="0" smtClean="0"/>
              <a:t> </a:t>
            </a:r>
            <a:r>
              <a:rPr lang="en-US" sz="1000" dirty="0" err="1" smtClean="0"/>
              <a:t>der</a:t>
            </a:r>
            <a:r>
              <a:rPr lang="en-US" sz="1000" dirty="0" smtClean="0"/>
              <a:t> </a:t>
            </a:r>
            <a:r>
              <a:rPr lang="en-US" sz="1000" dirty="0" err="1" smtClean="0"/>
              <a:t>zusammenbrechenden</a:t>
            </a:r>
            <a:r>
              <a:rPr lang="en-US" sz="1000" dirty="0" smtClean="0"/>
              <a:t> Medusa (</a:t>
            </a:r>
            <a:r>
              <a:rPr lang="en-US" sz="1000" dirty="0" err="1" smtClean="0"/>
              <a:t>älter</a:t>
            </a:r>
            <a:r>
              <a:rPr lang="en-US" sz="1000" dirty="0" smtClean="0"/>
              <a:t> </a:t>
            </a:r>
            <a:r>
              <a:rPr lang="en-US" sz="1000" dirty="0" err="1" smtClean="0"/>
              <a:t>nur</a:t>
            </a:r>
            <a:r>
              <a:rPr lang="en-US" sz="1000" dirty="0" smtClean="0"/>
              <a:t> 322. 320?, </a:t>
            </a:r>
            <a:r>
              <a:rPr lang="en-US" sz="1000" dirty="0" err="1" smtClean="0"/>
              <a:t>s</a:t>
            </a:r>
            <a:r>
              <a:rPr lang="en-US" sz="1000" dirty="0" smtClean="0"/>
              <a:t>. </a:t>
            </a:r>
            <a:r>
              <a:rPr lang="en-US" sz="1000" dirty="0" err="1" smtClean="0"/>
              <a:t>oben</a:t>
            </a:r>
            <a:r>
              <a:rPr lang="en-US" sz="1000" dirty="0" smtClean="0"/>
              <a:t>) </a:t>
            </a:r>
            <a:r>
              <a:rPr lang="en-US" sz="1000" dirty="0" err="1" smtClean="0"/>
              <a:t>relativ</a:t>
            </a:r>
            <a:r>
              <a:rPr lang="en-US" sz="1000" dirty="0" smtClean="0"/>
              <a:t> </a:t>
            </a:r>
            <a:r>
              <a:rPr lang="en-US" sz="1000" dirty="0" err="1" smtClean="0"/>
              <a:t>häufig</a:t>
            </a:r>
            <a:r>
              <a:rPr lang="en-US" sz="1000" dirty="0" smtClean="0"/>
              <a:t> </a:t>
            </a:r>
            <a:r>
              <a:rPr lang="en-US" sz="1000" dirty="0" err="1" smtClean="0"/>
              <a:t>dargestellt</a:t>
            </a:r>
            <a:r>
              <a:rPr lang="en-US" sz="1000" dirty="0" smtClean="0"/>
              <a:t>, </a:t>
            </a:r>
            <a:r>
              <a:rPr lang="en-US" sz="1000" dirty="0" err="1" smtClean="0"/>
              <a:t>sei</a:t>
            </a:r>
            <a:r>
              <a:rPr lang="en-US" sz="1000" dirty="0" smtClean="0"/>
              <a:t> </a:t>
            </a:r>
            <a:r>
              <a:rPr lang="en-US" sz="1000" dirty="0" err="1" smtClean="0"/>
              <a:t>es</a:t>
            </a:r>
            <a:r>
              <a:rPr lang="en-US" sz="1000" dirty="0" smtClean="0"/>
              <a:t> </a:t>
            </a:r>
            <a:r>
              <a:rPr lang="en-US" sz="1000" dirty="0" err="1" smtClean="0"/>
              <a:t>daß</a:t>
            </a:r>
            <a:r>
              <a:rPr lang="en-US" sz="1000" dirty="0" smtClean="0"/>
              <a:t> - </a:t>
            </a:r>
            <a:r>
              <a:rPr lang="en-US" sz="1000" dirty="0" smtClean="0"/>
              <a:t>in </a:t>
            </a:r>
            <a:r>
              <a:rPr lang="en-US" sz="1000" dirty="0" err="1" smtClean="0"/>
              <a:t>der</a:t>
            </a:r>
            <a:r>
              <a:rPr lang="en-US" sz="1000" dirty="0" smtClean="0"/>
              <a:t> </a:t>
            </a:r>
            <a:r>
              <a:rPr lang="en-US" sz="1000" dirty="0" err="1" smtClean="0"/>
              <a:t>östlichen</a:t>
            </a:r>
            <a:r>
              <a:rPr lang="en-US" sz="1000" dirty="0" smtClean="0"/>
              <a:t> </a:t>
            </a:r>
            <a:r>
              <a:rPr lang="en-US" sz="1000" dirty="0" err="1" smtClean="0"/>
              <a:t>Variante</a:t>
            </a:r>
            <a:r>
              <a:rPr lang="en-US" sz="1000" dirty="0" smtClean="0"/>
              <a:t> - </a:t>
            </a:r>
            <a:r>
              <a:rPr lang="en-US" sz="1000" dirty="0" err="1" smtClean="0"/>
              <a:t>beide</a:t>
            </a:r>
            <a:r>
              <a:rPr lang="en-US" sz="1000" dirty="0" smtClean="0"/>
              <a:t> </a:t>
            </a:r>
            <a:r>
              <a:rPr lang="en-US" sz="1000" dirty="0" err="1" smtClean="0"/>
              <a:t>ungeflügelt</a:t>
            </a:r>
            <a:r>
              <a:rPr lang="en-US" sz="1000" dirty="0" smtClean="0"/>
              <a:t> </a:t>
            </a:r>
            <a:r>
              <a:rPr lang="en-US" sz="1000" dirty="0" err="1" smtClean="0"/>
              <a:t>aus</a:t>
            </a:r>
            <a:r>
              <a:rPr lang="en-US" sz="1000" dirty="0" smtClean="0"/>
              <a:t> Medusas </a:t>
            </a:r>
            <a:r>
              <a:rPr lang="en-US" sz="1000" dirty="0" smtClean="0"/>
              <a:t>Hals </a:t>
            </a:r>
            <a:r>
              <a:rPr lang="en-US" sz="1000" dirty="0" err="1" smtClean="0"/>
              <a:t>entspringen</a:t>
            </a:r>
            <a:r>
              <a:rPr lang="en-US" sz="1000" dirty="0" smtClean="0"/>
              <a:t> </a:t>
            </a:r>
            <a:r>
              <a:rPr lang="en-US" sz="1000" dirty="0" smtClean="0"/>
              <a:t>(310, </a:t>
            </a:r>
            <a:r>
              <a:rPr lang="en-US" sz="1000" dirty="0" err="1" smtClean="0"/>
              <a:t>wie</a:t>
            </a:r>
            <a:r>
              <a:rPr lang="en-US" sz="1000" dirty="0" smtClean="0"/>
              <a:t> </a:t>
            </a:r>
            <a:r>
              <a:rPr lang="en-US" sz="1000" dirty="0" err="1" smtClean="0"/>
              <a:t>schon</a:t>
            </a:r>
            <a:r>
              <a:rPr lang="en-US" sz="1000" dirty="0" smtClean="0"/>
              <a:t> 322) </a:t>
            </a:r>
            <a:r>
              <a:rPr lang="en-US" sz="1000" dirty="0" err="1" smtClean="0"/>
              <a:t>oder</a:t>
            </a:r>
            <a:r>
              <a:rPr lang="en-US" sz="1000" dirty="0" smtClean="0"/>
              <a:t> - </a:t>
            </a:r>
            <a:r>
              <a:rPr lang="en-US" sz="1000" dirty="0" err="1" smtClean="0"/>
              <a:t>im</a:t>
            </a:r>
            <a:r>
              <a:rPr lang="en-US" sz="1000" dirty="0" smtClean="0"/>
              <a:t> </a:t>
            </a:r>
            <a:r>
              <a:rPr lang="en-US" sz="1000" dirty="0" err="1" smtClean="0"/>
              <a:t>attischen</a:t>
            </a:r>
            <a:r>
              <a:rPr lang="en-US" sz="1000" dirty="0" smtClean="0"/>
              <a:t> </a:t>
            </a:r>
            <a:r>
              <a:rPr lang="en-US" sz="1000" dirty="0" err="1" smtClean="0"/>
              <a:t>Typus</a:t>
            </a:r>
            <a:r>
              <a:rPr lang="en-US" sz="1000" dirty="0" smtClean="0"/>
              <a:t> – </a:t>
            </a:r>
            <a:r>
              <a:rPr lang="en-US" sz="1000" dirty="0" err="1" smtClean="0"/>
              <a:t>neben</a:t>
            </a:r>
            <a:r>
              <a:rPr lang="en-US" sz="1000" dirty="0" smtClean="0"/>
              <a:t> </a:t>
            </a:r>
            <a:r>
              <a:rPr lang="en-US" sz="1000" dirty="0" err="1" smtClean="0"/>
              <a:t>oder</a:t>
            </a:r>
            <a:r>
              <a:rPr lang="en-US" sz="1000" dirty="0" smtClean="0"/>
              <a:t> </a:t>
            </a:r>
            <a:r>
              <a:rPr lang="en-US" sz="1000" dirty="0" err="1" smtClean="0"/>
              <a:t>über</a:t>
            </a:r>
            <a:r>
              <a:rPr lang="en-US" sz="1000" dirty="0" smtClean="0"/>
              <a:t> </a:t>
            </a:r>
            <a:r>
              <a:rPr lang="en-US" sz="1000" dirty="0" err="1" smtClean="0"/>
              <a:t>der</a:t>
            </a:r>
            <a:r>
              <a:rPr lang="en-US" sz="1000" dirty="0" smtClean="0"/>
              <a:t> </a:t>
            </a:r>
            <a:r>
              <a:rPr lang="en-US" sz="1000" dirty="0" err="1" smtClean="0"/>
              <a:t>zusammenbrechenden</a:t>
            </a:r>
            <a:r>
              <a:rPr lang="en-US" sz="1000" dirty="0" smtClean="0"/>
              <a:t> </a:t>
            </a:r>
            <a:r>
              <a:rPr lang="en-US" sz="1000" dirty="0" err="1" smtClean="0"/>
              <a:t>zu</a:t>
            </a:r>
            <a:r>
              <a:rPr lang="en-US" sz="1000" dirty="0" smtClean="0"/>
              <a:t> </a:t>
            </a:r>
            <a:r>
              <a:rPr lang="en-US" sz="1000" dirty="0" err="1" smtClean="0"/>
              <a:t>sehen</a:t>
            </a:r>
            <a:r>
              <a:rPr lang="en-US" sz="1000" dirty="0" smtClean="0"/>
              <a:t> </a:t>
            </a:r>
            <a:r>
              <a:rPr lang="en-US" sz="1000" dirty="0" err="1" smtClean="0"/>
              <a:t>sind</a:t>
            </a:r>
            <a:r>
              <a:rPr lang="en-US" sz="1000" dirty="0" smtClean="0"/>
              <a:t> </a:t>
            </a:r>
            <a:r>
              <a:rPr lang="en-US" sz="1000" dirty="0" smtClean="0"/>
              <a:t>(323.325). </a:t>
            </a:r>
            <a:r>
              <a:rPr lang="en-US" sz="1000" dirty="0" err="1" smtClean="0"/>
              <a:t>Daneben</a:t>
            </a:r>
            <a:r>
              <a:rPr lang="en-US" sz="1000" dirty="0" smtClean="0"/>
              <a:t> </a:t>
            </a:r>
            <a:r>
              <a:rPr lang="en-US" sz="1000" dirty="0" err="1" smtClean="0"/>
              <a:t>gibt</a:t>
            </a:r>
            <a:r>
              <a:rPr lang="en-US" sz="1000" dirty="0" smtClean="0"/>
              <a:t> </a:t>
            </a:r>
            <a:r>
              <a:rPr lang="en-US" sz="1000" dirty="0" err="1" smtClean="0"/>
              <a:t>es</a:t>
            </a:r>
            <a:r>
              <a:rPr lang="en-US" sz="1000" dirty="0" smtClean="0"/>
              <a:t> </a:t>
            </a:r>
            <a:r>
              <a:rPr lang="en-US" sz="1000" dirty="0" err="1" smtClean="0"/>
              <a:t>noch</a:t>
            </a:r>
            <a:r>
              <a:rPr lang="en-US" sz="1000" dirty="0" smtClean="0"/>
              <a:t> </a:t>
            </a:r>
            <a:r>
              <a:rPr lang="en-US" sz="1000" dirty="0" err="1" smtClean="0"/>
              <a:t>Bilder</a:t>
            </a:r>
            <a:r>
              <a:rPr lang="en-US" sz="1000" dirty="0" smtClean="0"/>
              <a:t>, auf </a:t>
            </a:r>
            <a:r>
              <a:rPr lang="en-US" sz="1000" dirty="0" err="1" smtClean="0"/>
              <a:t>denen</a:t>
            </a:r>
            <a:r>
              <a:rPr lang="en-US" sz="1000" dirty="0" smtClean="0"/>
              <a:t> </a:t>
            </a:r>
            <a:r>
              <a:rPr lang="en-US" sz="1000" dirty="0" err="1" smtClean="0"/>
              <a:t>entweder</a:t>
            </a:r>
            <a:r>
              <a:rPr lang="en-US" sz="1000" dirty="0" smtClean="0"/>
              <a:t> </a:t>
            </a:r>
            <a:r>
              <a:rPr lang="en-US" sz="1000" dirty="0" err="1" smtClean="0"/>
              <a:t>Pegasos</a:t>
            </a:r>
            <a:r>
              <a:rPr lang="en-US" sz="1000" dirty="0" smtClean="0"/>
              <a:t> (309. 324) </a:t>
            </a:r>
            <a:r>
              <a:rPr lang="en-US" sz="1000" dirty="0" err="1" smtClean="0"/>
              <a:t>oder</a:t>
            </a:r>
            <a:r>
              <a:rPr lang="en-US" sz="1000" dirty="0" smtClean="0"/>
              <a:t> </a:t>
            </a:r>
            <a:r>
              <a:rPr lang="en-US" sz="1000" dirty="0" err="1" smtClean="0"/>
              <a:t>Chrysaor</a:t>
            </a:r>
            <a:r>
              <a:rPr lang="en-US" sz="1000" dirty="0" smtClean="0"/>
              <a:t> (</a:t>
            </a:r>
            <a:r>
              <a:rPr lang="en-US" sz="1000" dirty="0" smtClean="0"/>
              <a:t>308. 310a) </a:t>
            </a:r>
            <a:r>
              <a:rPr lang="en-US" sz="1000" dirty="0" err="1" smtClean="0"/>
              <a:t>aus</a:t>
            </a:r>
            <a:r>
              <a:rPr lang="en-US" sz="1000" dirty="0" smtClean="0"/>
              <a:t> </a:t>
            </a:r>
            <a:r>
              <a:rPr lang="en-US" sz="1000" dirty="0" err="1" smtClean="0"/>
              <a:t>dem</a:t>
            </a:r>
            <a:r>
              <a:rPr lang="en-US" sz="1000" dirty="0" smtClean="0"/>
              <a:t> </a:t>
            </a:r>
            <a:r>
              <a:rPr lang="en-US" sz="1000" dirty="0" err="1" smtClean="0"/>
              <a:t>Rumpf</a:t>
            </a:r>
            <a:r>
              <a:rPr lang="en-US" sz="1000" dirty="0" smtClean="0"/>
              <a:t> </a:t>
            </a:r>
            <a:r>
              <a:rPr lang="en-US" sz="1000" dirty="0" err="1" smtClean="0"/>
              <a:t>der</a:t>
            </a:r>
            <a:r>
              <a:rPr lang="en-US" sz="1000" dirty="0" smtClean="0"/>
              <a:t> Medusa </a:t>
            </a:r>
            <a:r>
              <a:rPr lang="en-US" sz="1000" dirty="0" err="1" smtClean="0"/>
              <a:t>entspringen</a:t>
            </a:r>
            <a:r>
              <a:rPr lang="en-US" sz="1000" dirty="0" smtClean="0"/>
              <a:t>. Auf den </a:t>
            </a:r>
            <a:r>
              <a:rPr lang="en-US" sz="1000" dirty="0" err="1" smtClean="0"/>
              <a:t>melischen</a:t>
            </a:r>
            <a:r>
              <a:rPr lang="en-US" sz="1000" dirty="0" smtClean="0"/>
              <a:t> Reliefs </a:t>
            </a:r>
            <a:r>
              <a:rPr lang="en-US" sz="1000" dirty="0" smtClean="0"/>
              <a:t>(310a) </a:t>
            </a:r>
            <a:r>
              <a:rPr lang="en-US" sz="1000" dirty="0" err="1" smtClean="0"/>
              <a:t>ist</a:t>
            </a:r>
            <a:r>
              <a:rPr lang="en-US" sz="1000" dirty="0" smtClean="0"/>
              <a:t> </a:t>
            </a:r>
            <a:r>
              <a:rPr lang="en-US" sz="1000" dirty="0" err="1" smtClean="0"/>
              <a:t>ein</a:t>
            </a:r>
            <a:r>
              <a:rPr lang="en-US" sz="1000" dirty="0" smtClean="0"/>
              <a:t> </a:t>
            </a:r>
            <a:r>
              <a:rPr lang="en-US" sz="1000" dirty="0" err="1" smtClean="0"/>
              <a:t>flügelloser</a:t>
            </a:r>
            <a:r>
              <a:rPr lang="en-US" sz="1000" dirty="0" smtClean="0"/>
              <a:t> </a:t>
            </a:r>
            <a:r>
              <a:rPr lang="en-US" sz="1000" dirty="0" err="1" smtClean="0"/>
              <a:t>Pegasos</a:t>
            </a:r>
            <a:r>
              <a:rPr lang="en-US" sz="1000" dirty="0" smtClean="0"/>
              <a:t> </a:t>
            </a:r>
            <a:r>
              <a:rPr lang="en-US" sz="1000" dirty="0" err="1" smtClean="0"/>
              <a:t>anscheinend</a:t>
            </a:r>
            <a:r>
              <a:rPr lang="en-US" sz="1000" dirty="0" smtClean="0"/>
              <a:t> </a:t>
            </a:r>
            <a:r>
              <a:rPr lang="en-US" sz="1000" dirty="0" err="1" smtClean="0"/>
              <a:t>zuerst</a:t>
            </a:r>
            <a:r>
              <a:rPr lang="en-US" sz="1000" dirty="0" smtClean="0"/>
              <a:t> </a:t>
            </a:r>
            <a:r>
              <a:rPr lang="en-US" sz="1000" dirty="0" err="1" smtClean="0"/>
              <a:t>geboren</a:t>
            </a:r>
            <a:r>
              <a:rPr lang="en-US" sz="1000" dirty="0" smtClean="0"/>
              <a:t> </a:t>
            </a:r>
            <a:r>
              <a:rPr lang="en-US" sz="1000" dirty="0" err="1" smtClean="0"/>
              <a:t>worden</a:t>
            </a:r>
            <a:r>
              <a:rPr lang="en-US" sz="1000" dirty="0" smtClean="0"/>
              <a:t> </a:t>
            </a:r>
            <a:r>
              <a:rPr lang="en-US" sz="1000" dirty="0" smtClean="0"/>
              <a:t>und </a:t>
            </a:r>
            <a:r>
              <a:rPr lang="en-US" sz="1000" dirty="0" err="1" smtClean="0"/>
              <a:t>wird</a:t>
            </a:r>
            <a:r>
              <a:rPr lang="en-US" sz="1000" dirty="0" smtClean="0"/>
              <a:t> von </a:t>
            </a:r>
            <a:r>
              <a:rPr lang="en-US" sz="1000" dirty="0" err="1" smtClean="0"/>
              <a:t>Perseus</a:t>
            </a:r>
            <a:r>
              <a:rPr lang="en-US" sz="1000" dirty="0" smtClean="0"/>
              <a:t> </a:t>
            </a:r>
            <a:r>
              <a:rPr lang="en-US" sz="1000" dirty="0" err="1" smtClean="0"/>
              <a:t>geritten</a:t>
            </a:r>
            <a:r>
              <a:rPr lang="en-US" sz="1000" dirty="0" smtClean="0"/>
              <a:t>; auf </a:t>
            </a:r>
            <a:r>
              <a:rPr lang="en-US" sz="1000" dirty="0" err="1" smtClean="0"/>
              <a:t>einer</a:t>
            </a:r>
            <a:r>
              <a:rPr lang="en-US" sz="1000" dirty="0" smtClean="0"/>
              <a:t> </a:t>
            </a:r>
            <a:r>
              <a:rPr lang="en-US" sz="1000" dirty="0" err="1" smtClean="0"/>
              <a:t>westgriechischen</a:t>
            </a:r>
            <a:r>
              <a:rPr lang="en-US" sz="1000" dirty="0" smtClean="0"/>
              <a:t> </a:t>
            </a:r>
            <a:r>
              <a:rPr lang="en-US" sz="1000" dirty="0" err="1" smtClean="0"/>
              <a:t>Bronzeattasche</a:t>
            </a:r>
            <a:r>
              <a:rPr lang="en-US" sz="1000" dirty="0" smtClean="0"/>
              <a:t> </a:t>
            </a:r>
            <a:r>
              <a:rPr lang="en-US" sz="1000" dirty="0" err="1" smtClean="0"/>
              <a:t>erscheinen</a:t>
            </a:r>
            <a:r>
              <a:rPr lang="en-US" sz="1000" dirty="0" smtClean="0"/>
              <a:t> </a:t>
            </a:r>
            <a:r>
              <a:rPr lang="en-US" sz="1000" dirty="0" err="1" smtClean="0"/>
              <a:t>zwei</a:t>
            </a:r>
            <a:r>
              <a:rPr lang="en-US" sz="1000" dirty="0" smtClean="0"/>
              <a:t> </a:t>
            </a:r>
            <a:r>
              <a:rPr lang="en-US" sz="1000" dirty="0" err="1" smtClean="0"/>
              <a:t>Pegasos-Protomen</a:t>
            </a:r>
            <a:r>
              <a:rPr lang="en-US" sz="1000" dirty="0" smtClean="0"/>
              <a:t> </a:t>
            </a:r>
            <a:r>
              <a:rPr lang="en-US" sz="1000" dirty="0" err="1" smtClean="0"/>
              <a:t>seitlich</a:t>
            </a:r>
            <a:r>
              <a:rPr lang="en-US" sz="1000" dirty="0" smtClean="0"/>
              <a:t> am Kopf </a:t>
            </a:r>
            <a:r>
              <a:rPr lang="en-US" sz="1000" dirty="0" err="1" smtClean="0"/>
              <a:t>der</a:t>
            </a:r>
            <a:r>
              <a:rPr lang="en-US" sz="1000" dirty="0" smtClean="0"/>
              <a:t> Medusa</a:t>
            </a:r>
            <a:r>
              <a:rPr lang="en-US" sz="1000" dirty="0" smtClean="0"/>
              <a:t>. </a:t>
            </a:r>
            <a:r>
              <a:rPr lang="en-US" sz="1000" dirty="0" err="1" smtClean="0"/>
              <a:t>Nach</a:t>
            </a:r>
            <a:r>
              <a:rPr lang="en-US" sz="1000" dirty="0" smtClean="0"/>
              <a:t> </a:t>
            </a:r>
            <a:r>
              <a:rPr lang="en-US" sz="1000" dirty="0" err="1" smtClean="0"/>
              <a:t>der</a:t>
            </a:r>
            <a:r>
              <a:rPr lang="en-US" sz="1000" dirty="0" smtClean="0"/>
              <a:t> </a:t>
            </a:r>
            <a:r>
              <a:rPr lang="en-US" sz="1000" dirty="0" err="1" smtClean="0"/>
              <a:t>Mitte</a:t>
            </a:r>
            <a:r>
              <a:rPr lang="en-US" sz="1000" dirty="0" smtClean="0"/>
              <a:t> des 5. </a:t>
            </a:r>
            <a:r>
              <a:rPr lang="en-US" sz="1000" dirty="0" err="1" smtClean="0"/>
              <a:t>Jh</a:t>
            </a:r>
            <a:r>
              <a:rPr lang="en-US" sz="1000" dirty="0" smtClean="0"/>
              <a:t>. </a:t>
            </a:r>
            <a:r>
              <a:rPr lang="en-US" sz="1000" dirty="0" err="1" smtClean="0"/>
              <a:t>scheint</a:t>
            </a:r>
            <a:r>
              <a:rPr lang="en-US" sz="1000" dirty="0" smtClean="0"/>
              <a:t> die </a:t>
            </a:r>
            <a:r>
              <a:rPr lang="en-US" sz="1000" dirty="0" err="1" smtClean="0"/>
              <a:t>Geburt</a:t>
            </a:r>
            <a:r>
              <a:rPr lang="en-US" sz="1000" dirty="0" smtClean="0"/>
              <a:t> </a:t>
            </a:r>
            <a:r>
              <a:rPr lang="en-US" sz="1000" dirty="0" err="1" smtClean="0"/>
              <a:t>Chrysaors</a:t>
            </a:r>
            <a:r>
              <a:rPr lang="en-US" sz="1000" dirty="0" smtClean="0"/>
              <a:t> </a:t>
            </a:r>
            <a:r>
              <a:rPr lang="en-US" sz="1000" dirty="0" err="1" smtClean="0"/>
              <a:t>nicht</a:t>
            </a:r>
            <a:r>
              <a:rPr lang="en-US" sz="1000" dirty="0" smtClean="0"/>
              <a:t> </a:t>
            </a:r>
            <a:r>
              <a:rPr lang="en-US" sz="1000" dirty="0" err="1" smtClean="0"/>
              <a:t>mehr</a:t>
            </a:r>
            <a:r>
              <a:rPr lang="en-US" sz="1000" dirty="0" smtClean="0"/>
              <a:t> </a:t>
            </a:r>
            <a:r>
              <a:rPr lang="en-US" sz="1000" dirty="0" smtClean="0"/>
              <a:t>und die des </a:t>
            </a:r>
            <a:r>
              <a:rPr lang="en-US" sz="1000" dirty="0" err="1" smtClean="0"/>
              <a:t>Pegasos</a:t>
            </a:r>
            <a:r>
              <a:rPr lang="en-US" sz="1000" dirty="0" smtClean="0"/>
              <a:t> </a:t>
            </a:r>
            <a:r>
              <a:rPr lang="en-US" sz="1000" dirty="0" err="1" smtClean="0"/>
              <a:t>kaum</a:t>
            </a:r>
            <a:r>
              <a:rPr lang="en-US" sz="1000" dirty="0" smtClean="0"/>
              <a:t> </a:t>
            </a:r>
            <a:r>
              <a:rPr lang="en-US" sz="1000" dirty="0" err="1" smtClean="0"/>
              <a:t>noch</a:t>
            </a:r>
            <a:r>
              <a:rPr lang="en-US" sz="1000" dirty="0" smtClean="0"/>
              <a:t> </a:t>
            </a:r>
            <a:r>
              <a:rPr lang="en-US" sz="1000" dirty="0" err="1" smtClean="0"/>
              <a:t>dargestellt</a:t>
            </a:r>
            <a:r>
              <a:rPr lang="en-US" sz="1000" dirty="0" smtClean="0"/>
              <a:t> </a:t>
            </a:r>
            <a:r>
              <a:rPr lang="en-US" sz="1000" dirty="0" err="1" smtClean="0"/>
              <a:t>worden</a:t>
            </a:r>
            <a:r>
              <a:rPr lang="en-US" sz="1000" dirty="0" smtClean="0"/>
              <a:t> </a:t>
            </a:r>
            <a:r>
              <a:rPr lang="en-US" sz="1000" dirty="0" err="1" smtClean="0"/>
              <a:t>zu</a:t>
            </a:r>
            <a:r>
              <a:rPr lang="en-US" sz="1000" dirty="0" smtClean="0"/>
              <a:t> </a:t>
            </a:r>
            <a:r>
              <a:rPr lang="en-US" sz="1000" dirty="0" err="1" smtClean="0"/>
              <a:t>sein</a:t>
            </a:r>
            <a:r>
              <a:rPr lang="en-US" sz="1000" dirty="0" smtClean="0"/>
              <a:t>: </a:t>
            </a:r>
            <a:r>
              <a:rPr lang="en-US" sz="1000" dirty="0" smtClean="0"/>
              <a:t>auf </a:t>
            </a:r>
            <a:r>
              <a:rPr lang="en-US" sz="1000" dirty="0" err="1" smtClean="0"/>
              <a:t>einem</a:t>
            </a:r>
            <a:r>
              <a:rPr lang="en-US" sz="1000" dirty="0" smtClean="0"/>
              <a:t> </a:t>
            </a:r>
            <a:r>
              <a:rPr lang="en-US" sz="1000" dirty="0" err="1" smtClean="0"/>
              <a:t>böotischen</a:t>
            </a:r>
            <a:r>
              <a:rPr lang="en-US" sz="1000" dirty="0" smtClean="0"/>
              <a:t> </a:t>
            </a:r>
            <a:r>
              <a:rPr lang="en-US" sz="1000" dirty="0" err="1" smtClean="0"/>
              <a:t>Becher</a:t>
            </a:r>
            <a:r>
              <a:rPr lang="en-US" sz="1000" dirty="0" smtClean="0"/>
              <a:t> (326), auf </a:t>
            </a:r>
            <a:r>
              <a:rPr lang="en-US" sz="1000" dirty="0" err="1" smtClean="0"/>
              <a:t>dem</a:t>
            </a:r>
            <a:r>
              <a:rPr lang="en-US" sz="1000" dirty="0" smtClean="0"/>
              <a:t> </a:t>
            </a:r>
            <a:r>
              <a:rPr lang="en-US" sz="1000" dirty="0" err="1" smtClean="0"/>
              <a:t>Pegasos</a:t>
            </a:r>
            <a:r>
              <a:rPr lang="en-US" sz="1000" dirty="0" smtClean="0"/>
              <a:t> </a:t>
            </a:r>
            <a:r>
              <a:rPr lang="en-US" sz="1000" dirty="0" err="1" smtClean="0"/>
              <a:t>schon</a:t>
            </a:r>
            <a:r>
              <a:rPr lang="en-US" sz="1000" dirty="0" smtClean="0"/>
              <a:t> </a:t>
            </a:r>
            <a:r>
              <a:rPr lang="en-US" sz="1000" dirty="0" err="1" smtClean="0"/>
              <a:t>fliegt</a:t>
            </a:r>
            <a:r>
              <a:rPr lang="en-US" sz="1000" dirty="0" smtClean="0"/>
              <a:t>, </a:t>
            </a:r>
            <a:r>
              <a:rPr lang="en-US" sz="1000" dirty="0" err="1" smtClean="0"/>
              <a:t>während</a:t>
            </a:r>
            <a:r>
              <a:rPr lang="en-US" sz="1000" dirty="0" smtClean="0"/>
              <a:t> </a:t>
            </a:r>
            <a:r>
              <a:rPr lang="en-US" sz="1000" dirty="0" err="1" smtClean="0"/>
              <a:t>Blutstropfen</a:t>
            </a:r>
            <a:r>
              <a:rPr lang="en-US" sz="1000" dirty="0" smtClean="0"/>
              <a:t> </a:t>
            </a:r>
            <a:r>
              <a:rPr lang="en-US" sz="1000" dirty="0" smtClean="0"/>
              <a:t>und </a:t>
            </a:r>
            <a:r>
              <a:rPr lang="en-US" sz="1000" dirty="0" err="1" smtClean="0"/>
              <a:t>Schlangen</a:t>
            </a:r>
            <a:r>
              <a:rPr lang="en-US" sz="1000" dirty="0" smtClean="0"/>
              <a:t> </a:t>
            </a:r>
            <a:r>
              <a:rPr lang="en-US" sz="1000" dirty="0" err="1" smtClean="0"/>
              <a:t>aus</a:t>
            </a:r>
            <a:r>
              <a:rPr lang="en-US" sz="1000" dirty="0" smtClean="0"/>
              <a:t> </a:t>
            </a:r>
            <a:r>
              <a:rPr lang="en-US" sz="1000" dirty="0" err="1" smtClean="0"/>
              <a:t>dem</a:t>
            </a:r>
            <a:r>
              <a:rPr lang="en-US" sz="1000" dirty="0" smtClean="0"/>
              <a:t> </a:t>
            </a:r>
            <a:r>
              <a:rPr lang="en-US" sz="1000" dirty="0" err="1" smtClean="0"/>
              <a:t>Rumpf</a:t>
            </a:r>
            <a:r>
              <a:rPr lang="en-US" sz="1000" dirty="0" smtClean="0"/>
              <a:t> </a:t>
            </a:r>
            <a:r>
              <a:rPr lang="en-US" sz="1000" dirty="0" err="1" smtClean="0"/>
              <a:t>der</a:t>
            </a:r>
            <a:r>
              <a:rPr lang="en-US" sz="1000" dirty="0" smtClean="0"/>
              <a:t> Medusa </a:t>
            </a:r>
            <a:r>
              <a:rPr lang="en-US" sz="1000" dirty="0" err="1" smtClean="0"/>
              <a:t>hervorquellen</a:t>
            </a:r>
            <a:r>
              <a:rPr lang="en-US" sz="1000" dirty="0" smtClean="0"/>
              <a:t>, </a:t>
            </a:r>
            <a:r>
              <a:rPr lang="en-US" sz="1000" dirty="0" smtClean="0"/>
              <a:t>und auf </a:t>
            </a:r>
            <a:r>
              <a:rPr lang="en-US" sz="1000" dirty="0" err="1" smtClean="0"/>
              <a:t>einem</a:t>
            </a:r>
            <a:r>
              <a:rPr lang="en-US" sz="1000" dirty="0" smtClean="0"/>
              <a:t> </a:t>
            </a:r>
            <a:r>
              <a:rPr lang="en-US" sz="1000" dirty="0" err="1" smtClean="0"/>
              <a:t>apulischen</a:t>
            </a:r>
            <a:r>
              <a:rPr lang="en-US" sz="1000" dirty="0" smtClean="0"/>
              <a:t> </a:t>
            </a:r>
            <a:r>
              <a:rPr lang="en-US" sz="1000" dirty="0" err="1" smtClean="0"/>
              <a:t>Krater</a:t>
            </a:r>
            <a:r>
              <a:rPr lang="en-US" sz="1000" dirty="0" smtClean="0"/>
              <a:t> (327)."</a:t>
            </a:r>
          </a:p>
          <a:p>
            <a:pPr eaLnBrk="1" hangingPunct="1"/>
            <a:endParaRPr lang="en-US" dirty="0" smtClean="0"/>
          </a:p>
        </p:txBody>
      </p:sp>
      <p:sp>
        <p:nvSpPr>
          <p:cNvPr id="13317" name="TextBox 4"/>
          <p:cNvSpPr txBox="1">
            <a:spLocks noChangeArrowheads="1"/>
          </p:cNvSpPr>
          <p:nvPr/>
        </p:nvSpPr>
        <p:spPr bwMode="auto">
          <a:xfrm rot="5400000">
            <a:off x="6461576" y="2586142"/>
            <a:ext cx="49955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OGCMA0872ANCIENTPerseusMedusa_Melos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75050" y="5268566"/>
            <a:ext cx="4497953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err="1" smtClean="0"/>
              <a:t>Jacobsthal</a:t>
            </a:r>
            <a:r>
              <a:rPr lang="en-US" sz="900" dirty="0" smtClean="0"/>
              <a:t>, Paul. </a:t>
            </a:r>
            <a:r>
              <a:rPr lang="en-US" sz="900" i="1" dirty="0" smtClean="0"/>
              <a:t>Die </a:t>
            </a:r>
            <a:r>
              <a:rPr lang="en-US" sz="900" i="1" dirty="0" err="1" smtClean="0"/>
              <a:t>melischen</a:t>
            </a:r>
            <a:r>
              <a:rPr lang="en-US" sz="900" i="1" dirty="0" smtClean="0"/>
              <a:t> Reliefs.</a:t>
            </a:r>
            <a:r>
              <a:rPr lang="en-US" sz="900" dirty="0" smtClean="0"/>
              <a:t> </a:t>
            </a:r>
            <a:r>
              <a:rPr lang="en-US" sz="900" dirty="0" err="1" smtClean="0"/>
              <a:t>Archaeologisches</a:t>
            </a:r>
            <a:r>
              <a:rPr lang="en-US" sz="900" dirty="0" smtClean="0"/>
              <a:t> </a:t>
            </a:r>
            <a:r>
              <a:rPr lang="en-US" sz="900" dirty="0" err="1" smtClean="0"/>
              <a:t>Institut</a:t>
            </a:r>
            <a:endParaRPr lang="en-US" sz="900" dirty="0" smtClean="0"/>
          </a:p>
          <a:p>
            <a:r>
              <a:rPr lang="en-US" sz="900" dirty="0"/>
              <a:t>d</a:t>
            </a:r>
            <a:r>
              <a:rPr lang="en-US" sz="900" dirty="0" smtClean="0"/>
              <a:t>es </a:t>
            </a:r>
            <a:r>
              <a:rPr lang="en-US" sz="900" dirty="0" err="1" smtClean="0"/>
              <a:t>deutschen</a:t>
            </a:r>
            <a:r>
              <a:rPr lang="en-US" sz="900" dirty="0" smtClean="0"/>
              <a:t> </a:t>
            </a:r>
            <a:r>
              <a:rPr lang="en-US" sz="900" dirty="0" err="1" smtClean="0"/>
              <a:t>Reiches</a:t>
            </a:r>
            <a:r>
              <a:rPr lang="en-US" sz="900" dirty="0" smtClean="0"/>
              <a:t>. Berlin-</a:t>
            </a:r>
            <a:r>
              <a:rPr lang="en-US" sz="900" dirty="0" err="1" smtClean="0"/>
              <a:t>Wilmersdorf</a:t>
            </a:r>
            <a:r>
              <a:rPr lang="en-US" sz="900" dirty="0" smtClean="0"/>
              <a:t>, 1931.      ILL 21 </a:t>
            </a:r>
            <a:r>
              <a:rPr lang="en-US" sz="900" dirty="0" err="1" smtClean="0"/>
              <a:t>jan</a:t>
            </a:r>
            <a:endParaRPr lang="en-US" sz="900" dirty="0" smtClean="0"/>
          </a:p>
          <a:p>
            <a:r>
              <a:rPr lang="en-US" sz="900" dirty="0" err="1" smtClean="0"/>
              <a:t>Hampe</a:t>
            </a:r>
            <a:r>
              <a:rPr lang="en-US" sz="900" dirty="0" smtClean="0"/>
              <a:t>, Roland. ?</a:t>
            </a:r>
          </a:p>
          <a:p>
            <a:r>
              <a:rPr lang="en-US" sz="900" dirty="0" err="1" smtClean="0"/>
              <a:t>Riccroni</a:t>
            </a:r>
            <a:r>
              <a:rPr lang="en-US" sz="900" dirty="0" smtClean="0"/>
              <a:t>?</a:t>
            </a:r>
          </a:p>
          <a:p>
            <a:r>
              <a:rPr lang="en-US" sz="900" dirty="0" err="1" smtClean="0"/>
              <a:t>Schauenburg</a:t>
            </a:r>
            <a:r>
              <a:rPr lang="en-US" sz="900" dirty="0" smtClean="0"/>
              <a:t> ?</a:t>
            </a:r>
          </a:p>
          <a:p>
            <a:r>
              <a:rPr lang="en-US" sz="900" dirty="0" smtClean="0"/>
              <a:t>Higgins, </a:t>
            </a:r>
            <a:r>
              <a:rPr lang="en-US" sz="900" dirty="0" err="1" smtClean="0"/>
              <a:t>Reynold</a:t>
            </a:r>
            <a:r>
              <a:rPr lang="en-US" sz="900" dirty="0" smtClean="0"/>
              <a:t> </a:t>
            </a:r>
            <a:r>
              <a:rPr lang="en-US" sz="900" dirty="0" err="1" smtClean="0"/>
              <a:t>Alleyne</a:t>
            </a:r>
            <a:r>
              <a:rPr lang="en-US" sz="900" dirty="0" smtClean="0"/>
              <a:t>. Catalogue of the </a:t>
            </a:r>
            <a:r>
              <a:rPr lang="en-US" sz="900" dirty="0" err="1" smtClean="0"/>
              <a:t>terracottas</a:t>
            </a:r>
            <a:r>
              <a:rPr lang="en-US" sz="900" dirty="0" smtClean="0"/>
              <a:t> in the Department of Greek</a:t>
            </a:r>
          </a:p>
          <a:p>
            <a:r>
              <a:rPr lang="en-US" sz="900" dirty="0"/>
              <a:t>a</a:t>
            </a:r>
            <a:r>
              <a:rPr lang="en-US" sz="900" dirty="0" smtClean="0"/>
              <a:t>nd Roman Antiquities, British Museum. London: British Museum, 1954 - . </a:t>
            </a:r>
            <a:r>
              <a:rPr lang="en-US" sz="900" dirty="0" smtClean="0"/>
              <a:t>ILL 21 </a:t>
            </a:r>
            <a:r>
              <a:rPr lang="en-US" sz="900" smtClean="0"/>
              <a:t>jan</a:t>
            </a:r>
            <a:endParaRPr lang="en-US" sz="900" smtClean="0"/>
          </a:p>
          <a:p>
            <a:endParaRPr lang="en-US" sz="1050" dirty="0" smtClean="0"/>
          </a:p>
          <a:p>
            <a:endParaRPr lang="en-US" sz="1050" dirty="0"/>
          </a:p>
          <a:p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GCMA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OGCMATemplate.pot</Template>
  <TotalTime>892</TotalTime>
  <Words>411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OGCMATemplate</vt:lpstr>
      <vt:lpstr> Melische Reliefs. London, BMB 365 und Berlin (DDR) Staatl. Mus. 8382 </vt:lpstr>
    </vt:vector>
  </TitlesOfParts>
  <Company>Brigham Young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Melische Reliefs. London, BMB 365 und Berlin (DDR) Staatl. Mus. 8382 </dc:title>
  <dc:creator>Roger T. Macfarlane</dc:creator>
  <cp:lastModifiedBy>Roger T. Macfarlane</cp:lastModifiedBy>
  <cp:revision>4</cp:revision>
  <dcterms:created xsi:type="dcterms:W3CDTF">2011-01-21T00:49:34Z</dcterms:created>
  <dcterms:modified xsi:type="dcterms:W3CDTF">2011-01-21T15:41:46Z</dcterms:modified>
</cp:coreProperties>
</file>