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65" r:id="rId4"/>
    <p:sldId id="264" r:id="rId5"/>
    <p:sldId id="260" r:id="rId6"/>
    <p:sldId id="259" r:id="rId7"/>
    <p:sldId id="261" r:id="rId8"/>
    <p:sldId id="262" r:id="rId9"/>
    <p:sldId id="257" r:id="rId10"/>
    <p:sldId id="258" r:id="rId11"/>
    <p:sldId id="266" r:id="rId12"/>
    <p:sldId id="268" r:id="rId13"/>
    <p:sldId id="269" r:id="rId14"/>
    <p:sldId id="272"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48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BB6AB9-535F-3249-81C8-70F59F639542}" type="datetimeFigureOut">
              <a:rPr lang="en-US" smtClean="0"/>
              <a:t>5/5/15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905BB-64A8-004F-A71B-70667D3A6B84}" type="slidenum">
              <a:rPr lang="en-US" smtClean="0"/>
              <a:t>‹#›</a:t>
            </a:fld>
            <a:endParaRPr lang="en-US"/>
          </a:p>
        </p:txBody>
      </p:sp>
    </p:spTree>
    <p:extLst>
      <p:ext uri="{BB962C8B-B14F-4D97-AF65-F5344CB8AC3E}">
        <p14:creationId xmlns:p14="http://schemas.microsoft.com/office/powerpoint/2010/main" val="75303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B6AB9-535F-3249-81C8-70F59F639542}" type="datetimeFigureOut">
              <a:rPr lang="en-US" smtClean="0"/>
              <a:t>5/5/15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905BB-64A8-004F-A71B-70667D3A6B84}" type="slidenum">
              <a:rPr lang="en-US" smtClean="0"/>
              <a:t>‹#›</a:t>
            </a:fld>
            <a:endParaRPr lang="en-US"/>
          </a:p>
        </p:txBody>
      </p:sp>
    </p:spTree>
    <p:extLst>
      <p:ext uri="{BB962C8B-B14F-4D97-AF65-F5344CB8AC3E}">
        <p14:creationId xmlns:p14="http://schemas.microsoft.com/office/powerpoint/2010/main" val="371766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B6AB9-535F-3249-81C8-70F59F639542}" type="datetimeFigureOut">
              <a:rPr lang="en-US" smtClean="0"/>
              <a:t>5/5/15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905BB-64A8-004F-A71B-70667D3A6B84}" type="slidenum">
              <a:rPr lang="en-US" smtClean="0"/>
              <a:t>‹#›</a:t>
            </a:fld>
            <a:endParaRPr lang="en-US"/>
          </a:p>
        </p:txBody>
      </p:sp>
    </p:spTree>
    <p:extLst>
      <p:ext uri="{BB962C8B-B14F-4D97-AF65-F5344CB8AC3E}">
        <p14:creationId xmlns:p14="http://schemas.microsoft.com/office/powerpoint/2010/main" val="101141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B6AB9-535F-3249-81C8-70F59F639542}" type="datetimeFigureOut">
              <a:rPr lang="en-US" smtClean="0"/>
              <a:t>5/5/15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905BB-64A8-004F-A71B-70667D3A6B84}" type="slidenum">
              <a:rPr lang="en-US" smtClean="0"/>
              <a:t>‹#›</a:t>
            </a:fld>
            <a:endParaRPr lang="en-US"/>
          </a:p>
        </p:txBody>
      </p:sp>
    </p:spTree>
    <p:extLst>
      <p:ext uri="{BB962C8B-B14F-4D97-AF65-F5344CB8AC3E}">
        <p14:creationId xmlns:p14="http://schemas.microsoft.com/office/powerpoint/2010/main" val="250308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B6AB9-535F-3249-81C8-70F59F639542}" type="datetimeFigureOut">
              <a:rPr lang="en-US" smtClean="0"/>
              <a:t>5/5/15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905BB-64A8-004F-A71B-70667D3A6B84}" type="slidenum">
              <a:rPr lang="en-US" smtClean="0"/>
              <a:t>‹#›</a:t>
            </a:fld>
            <a:endParaRPr lang="en-US"/>
          </a:p>
        </p:txBody>
      </p:sp>
    </p:spTree>
    <p:extLst>
      <p:ext uri="{BB962C8B-B14F-4D97-AF65-F5344CB8AC3E}">
        <p14:creationId xmlns:p14="http://schemas.microsoft.com/office/powerpoint/2010/main" val="156302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BB6AB9-535F-3249-81C8-70F59F639542}" type="datetimeFigureOut">
              <a:rPr lang="en-US" smtClean="0"/>
              <a:t>5/5/15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905BB-64A8-004F-A71B-70667D3A6B84}" type="slidenum">
              <a:rPr lang="en-US" smtClean="0"/>
              <a:t>‹#›</a:t>
            </a:fld>
            <a:endParaRPr lang="en-US"/>
          </a:p>
        </p:txBody>
      </p:sp>
    </p:spTree>
    <p:extLst>
      <p:ext uri="{BB962C8B-B14F-4D97-AF65-F5344CB8AC3E}">
        <p14:creationId xmlns:p14="http://schemas.microsoft.com/office/powerpoint/2010/main" val="278872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BB6AB9-535F-3249-81C8-70F59F639542}" type="datetimeFigureOut">
              <a:rPr lang="en-US" smtClean="0"/>
              <a:t>5/5/15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4905BB-64A8-004F-A71B-70667D3A6B84}" type="slidenum">
              <a:rPr lang="en-US" smtClean="0"/>
              <a:t>‹#›</a:t>
            </a:fld>
            <a:endParaRPr lang="en-US"/>
          </a:p>
        </p:txBody>
      </p:sp>
    </p:spTree>
    <p:extLst>
      <p:ext uri="{BB962C8B-B14F-4D97-AF65-F5344CB8AC3E}">
        <p14:creationId xmlns:p14="http://schemas.microsoft.com/office/powerpoint/2010/main" val="36940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BB6AB9-535F-3249-81C8-70F59F639542}" type="datetimeFigureOut">
              <a:rPr lang="en-US" smtClean="0"/>
              <a:t>5/5/15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4905BB-64A8-004F-A71B-70667D3A6B84}" type="slidenum">
              <a:rPr lang="en-US" smtClean="0"/>
              <a:t>‹#›</a:t>
            </a:fld>
            <a:endParaRPr lang="en-US"/>
          </a:p>
        </p:txBody>
      </p:sp>
    </p:spTree>
    <p:extLst>
      <p:ext uri="{BB962C8B-B14F-4D97-AF65-F5344CB8AC3E}">
        <p14:creationId xmlns:p14="http://schemas.microsoft.com/office/powerpoint/2010/main" val="322061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B6AB9-535F-3249-81C8-70F59F639542}" type="datetimeFigureOut">
              <a:rPr lang="en-US" smtClean="0"/>
              <a:t>5/5/15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4905BB-64A8-004F-A71B-70667D3A6B84}" type="slidenum">
              <a:rPr lang="en-US" smtClean="0"/>
              <a:t>‹#›</a:t>
            </a:fld>
            <a:endParaRPr lang="en-US"/>
          </a:p>
        </p:txBody>
      </p:sp>
    </p:spTree>
    <p:extLst>
      <p:ext uri="{BB962C8B-B14F-4D97-AF65-F5344CB8AC3E}">
        <p14:creationId xmlns:p14="http://schemas.microsoft.com/office/powerpoint/2010/main" val="3366390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BB6AB9-535F-3249-81C8-70F59F639542}" type="datetimeFigureOut">
              <a:rPr lang="en-US" smtClean="0"/>
              <a:t>5/5/15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905BB-64A8-004F-A71B-70667D3A6B84}" type="slidenum">
              <a:rPr lang="en-US" smtClean="0"/>
              <a:t>‹#›</a:t>
            </a:fld>
            <a:endParaRPr lang="en-US"/>
          </a:p>
        </p:txBody>
      </p:sp>
    </p:spTree>
    <p:extLst>
      <p:ext uri="{BB962C8B-B14F-4D97-AF65-F5344CB8AC3E}">
        <p14:creationId xmlns:p14="http://schemas.microsoft.com/office/powerpoint/2010/main" val="2855776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BB6AB9-535F-3249-81C8-70F59F639542}" type="datetimeFigureOut">
              <a:rPr lang="en-US" smtClean="0"/>
              <a:t>5/5/15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905BB-64A8-004F-A71B-70667D3A6B84}" type="slidenum">
              <a:rPr lang="en-US" smtClean="0"/>
              <a:t>‹#›</a:t>
            </a:fld>
            <a:endParaRPr lang="en-US"/>
          </a:p>
        </p:txBody>
      </p:sp>
    </p:spTree>
    <p:extLst>
      <p:ext uri="{BB962C8B-B14F-4D97-AF65-F5344CB8AC3E}">
        <p14:creationId xmlns:p14="http://schemas.microsoft.com/office/powerpoint/2010/main" val="5826257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B6AB9-535F-3249-81C8-70F59F639542}" type="datetimeFigureOut">
              <a:rPr lang="en-US" smtClean="0"/>
              <a:t>5/5/15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905BB-64A8-004F-A71B-70667D3A6B84}" type="slidenum">
              <a:rPr lang="en-US" smtClean="0"/>
              <a:t>‹#›</a:t>
            </a:fld>
            <a:endParaRPr lang="en-US"/>
          </a:p>
        </p:txBody>
      </p:sp>
    </p:spTree>
    <p:extLst>
      <p:ext uri="{BB962C8B-B14F-4D97-AF65-F5344CB8AC3E}">
        <p14:creationId xmlns:p14="http://schemas.microsoft.com/office/powerpoint/2010/main" val="76101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oebclassics.com/view/dio_chrysostom-discourses_11_trojan_discourse/1932/pb_LCL257.519.xml?result=11&amp;rskey=SZO1UZ%23note_LCL257_519_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un-Homeric Howlers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1428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Philostratus</a:t>
            </a:r>
            <a:r>
              <a:rPr lang="en-US" dirty="0" smtClean="0"/>
              <a:t> of Athens, </a:t>
            </a:r>
            <a:r>
              <a:rPr lang="en-US" i="1" dirty="0" err="1" smtClean="0"/>
              <a:t>Heroicus</a:t>
            </a:r>
            <a:r>
              <a:rPr lang="en-US" i="1" dirty="0" smtClean="0"/>
              <a:t> </a:t>
            </a:r>
            <a:endParaRPr lang="en-US" dirty="0"/>
          </a:p>
        </p:txBody>
      </p:sp>
      <p:sp>
        <p:nvSpPr>
          <p:cNvPr id="3" name="Content Placeholder 2"/>
          <p:cNvSpPr>
            <a:spLocks noGrp="1"/>
          </p:cNvSpPr>
          <p:nvPr>
            <p:ph idx="1"/>
          </p:nvPr>
        </p:nvSpPr>
        <p:spPr/>
        <p:txBody>
          <a:bodyPr/>
          <a:lstStyle/>
          <a:p>
            <a:r>
              <a:rPr lang="en-US" dirty="0" smtClean="0"/>
              <a:t>The ghost of </a:t>
            </a:r>
            <a:r>
              <a:rPr lang="en-US" dirty="0" err="1" smtClean="0"/>
              <a:t>Protesilaus</a:t>
            </a:r>
            <a:r>
              <a:rPr lang="en-US" dirty="0" smtClean="0"/>
              <a:t>, the first Greek killed during the landing at Troy, informs </a:t>
            </a:r>
            <a:r>
              <a:rPr lang="en-US" dirty="0" err="1" smtClean="0"/>
              <a:t>Philostratus</a:t>
            </a:r>
            <a:r>
              <a:rPr lang="en-US" dirty="0" smtClean="0"/>
              <a:t>’ narrative.</a:t>
            </a:r>
            <a:endParaRPr lang="en-US" dirty="0"/>
          </a:p>
        </p:txBody>
      </p:sp>
    </p:spTree>
    <p:extLst>
      <p:ext uri="{BB962C8B-B14F-4D97-AF65-F5344CB8AC3E}">
        <p14:creationId xmlns:p14="http://schemas.microsoft.com/office/powerpoint/2010/main" val="1367948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Dictys</a:t>
            </a:r>
            <a:r>
              <a:rPr lang="en-US" dirty="0" smtClean="0"/>
              <a:t> of Crete</a:t>
            </a:r>
            <a:endParaRPr lang="en-US" dirty="0"/>
          </a:p>
        </p:txBody>
      </p:sp>
      <p:sp>
        <p:nvSpPr>
          <p:cNvPr id="3" name="Content Placeholder 2"/>
          <p:cNvSpPr>
            <a:spLocks noGrp="1"/>
          </p:cNvSpPr>
          <p:nvPr>
            <p:ph idx="1"/>
          </p:nvPr>
        </p:nvSpPr>
        <p:spPr/>
        <p:txBody>
          <a:bodyPr/>
          <a:lstStyle/>
          <a:p>
            <a:r>
              <a:rPr lang="en-US" dirty="0" smtClean="0"/>
              <a:t>reputed companion of </a:t>
            </a:r>
            <a:r>
              <a:rPr lang="en-US" dirty="0" err="1" smtClean="0"/>
              <a:t>Idomeneus</a:t>
            </a:r>
            <a:endParaRPr lang="en-US" dirty="0" smtClean="0"/>
          </a:p>
          <a:p>
            <a:r>
              <a:rPr lang="en-US" dirty="0" smtClean="0"/>
              <a:t>alleged author of an account of Trojan War</a:t>
            </a:r>
          </a:p>
          <a:p>
            <a:r>
              <a:rPr lang="en-US" dirty="0" err="1" smtClean="0"/>
              <a:t>P.Tebt</a:t>
            </a:r>
            <a:r>
              <a:rPr lang="en-US" dirty="0" smtClean="0"/>
              <a:t>. 2.268, frag. Greek, 2</a:t>
            </a:r>
            <a:r>
              <a:rPr lang="en-US" baseline="30000" dirty="0" smtClean="0"/>
              <a:t>nd</a:t>
            </a:r>
            <a:r>
              <a:rPr lang="en-US" dirty="0" smtClean="0"/>
              <a:t>/3</a:t>
            </a:r>
            <a:r>
              <a:rPr lang="en-US" baseline="30000" dirty="0" smtClean="0"/>
              <a:t>rd</a:t>
            </a:r>
            <a:r>
              <a:rPr lang="en-US" dirty="0" smtClean="0"/>
              <a:t> ct. AD </a:t>
            </a:r>
          </a:p>
          <a:p>
            <a:r>
              <a:rPr lang="en-US" dirty="0" smtClean="0"/>
              <a:t>the </a:t>
            </a:r>
            <a:r>
              <a:rPr lang="en-US" i="1" dirty="0" smtClean="0"/>
              <a:t>Ephemeris Belli </a:t>
            </a:r>
            <a:r>
              <a:rPr lang="en-US" i="1" dirty="0" err="1" smtClean="0"/>
              <a:t>Troiani</a:t>
            </a:r>
            <a:r>
              <a:rPr lang="en-US" i="1" dirty="0" smtClean="0"/>
              <a:t>, </a:t>
            </a:r>
            <a:r>
              <a:rPr lang="en-US" dirty="0" smtClean="0"/>
              <a:t>4</a:t>
            </a:r>
            <a:r>
              <a:rPr lang="en-US" baseline="30000" dirty="0" smtClean="0"/>
              <a:t>th</a:t>
            </a:r>
            <a:r>
              <a:rPr lang="en-US" dirty="0" smtClean="0"/>
              <a:t> century AD</a:t>
            </a:r>
          </a:p>
          <a:p>
            <a:r>
              <a:rPr lang="en-US" dirty="0" smtClean="0"/>
              <a:t>the primary source for </a:t>
            </a:r>
            <a:r>
              <a:rPr lang="en-US" i="1" dirty="0" smtClean="0"/>
              <a:t>matter </a:t>
            </a:r>
            <a:r>
              <a:rPr lang="en-US" i="1" dirty="0" err="1" smtClean="0"/>
              <a:t>Troiae</a:t>
            </a:r>
            <a:r>
              <a:rPr lang="en-US" i="1" dirty="0" smtClean="0"/>
              <a:t> </a:t>
            </a:r>
            <a:r>
              <a:rPr lang="en-US" dirty="0" smtClean="0"/>
              <a:t>through un-</a:t>
            </a:r>
            <a:r>
              <a:rPr lang="en-US" dirty="0" err="1" smtClean="0"/>
              <a:t>Greeked</a:t>
            </a:r>
            <a:r>
              <a:rPr lang="en-US" dirty="0" smtClean="0"/>
              <a:t> Middle Ages</a:t>
            </a:r>
          </a:p>
        </p:txBody>
      </p:sp>
    </p:spTree>
    <p:extLst>
      <p:ext uri="{BB962C8B-B14F-4D97-AF65-F5344CB8AC3E}">
        <p14:creationId xmlns:p14="http://schemas.microsoft.com/office/powerpoint/2010/main" val="4207320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Dares of Phrygia</a:t>
            </a:r>
            <a:endParaRPr lang="en-US" dirty="0"/>
          </a:p>
        </p:txBody>
      </p:sp>
      <p:sp>
        <p:nvSpPr>
          <p:cNvPr id="3" name="Content Placeholder 2"/>
          <p:cNvSpPr>
            <a:spLocks noGrp="1"/>
          </p:cNvSpPr>
          <p:nvPr>
            <p:ph idx="1"/>
          </p:nvPr>
        </p:nvSpPr>
        <p:spPr/>
        <p:txBody>
          <a:bodyPr>
            <a:normAutofit fontScale="92500"/>
          </a:bodyPr>
          <a:lstStyle/>
          <a:p>
            <a:r>
              <a:rPr lang="en-US" dirty="0" smtClean="0"/>
              <a:t>Trojan priest of Hephaestus, </a:t>
            </a:r>
            <a:r>
              <a:rPr lang="en-US" i="1" dirty="0" smtClean="0"/>
              <a:t>Il</a:t>
            </a:r>
            <a:r>
              <a:rPr lang="en-US" dirty="0" smtClean="0"/>
              <a:t>. 5.9</a:t>
            </a:r>
          </a:p>
          <a:p>
            <a:r>
              <a:rPr lang="en-US" dirty="0" smtClean="0"/>
              <a:t>supposed author of pre-Homeric </a:t>
            </a:r>
            <a:r>
              <a:rPr lang="en-US" i="1" dirty="0" smtClean="0"/>
              <a:t>De </a:t>
            </a:r>
            <a:r>
              <a:rPr lang="en-US" i="1" dirty="0" err="1" smtClean="0"/>
              <a:t>excidio</a:t>
            </a:r>
            <a:r>
              <a:rPr lang="en-US" i="1" dirty="0" smtClean="0"/>
              <a:t> </a:t>
            </a:r>
            <a:r>
              <a:rPr lang="en-US" i="1" dirty="0" err="1" smtClean="0"/>
              <a:t>Troiae</a:t>
            </a:r>
            <a:r>
              <a:rPr lang="en-US" i="1" dirty="0" smtClean="0"/>
              <a:t> </a:t>
            </a:r>
            <a:r>
              <a:rPr lang="en-US" i="1" dirty="0" err="1" smtClean="0"/>
              <a:t>historia</a:t>
            </a:r>
            <a:r>
              <a:rPr lang="en-US" dirty="0"/>
              <a:t> </a:t>
            </a:r>
            <a:r>
              <a:rPr lang="en-US" dirty="0" smtClean="0"/>
              <a:t>(</a:t>
            </a:r>
            <a:r>
              <a:rPr lang="en-US" dirty="0" err="1" smtClean="0"/>
              <a:t>Ael</a:t>
            </a:r>
            <a:r>
              <a:rPr lang="en-US" dirty="0" smtClean="0"/>
              <a:t>. </a:t>
            </a:r>
            <a:r>
              <a:rPr lang="en-US" i="1" dirty="0" smtClean="0"/>
              <a:t>VH</a:t>
            </a:r>
            <a:r>
              <a:rPr lang="en-US" dirty="0" smtClean="0"/>
              <a:t> 11.2) [actually 5</a:t>
            </a:r>
            <a:r>
              <a:rPr lang="en-US" baseline="30000" dirty="0" smtClean="0"/>
              <a:t>th</a:t>
            </a:r>
            <a:r>
              <a:rPr lang="en-US" dirty="0" smtClean="0"/>
              <a:t> AD]</a:t>
            </a:r>
          </a:p>
          <a:p>
            <a:r>
              <a:rPr lang="en-US" dirty="0" smtClean="0"/>
              <a:t>“undistinguished and derivative, but … much read in the Middle Ages” </a:t>
            </a:r>
            <a:r>
              <a:rPr lang="en-US" dirty="0" err="1" smtClean="0"/>
              <a:t>SJHa</a:t>
            </a:r>
            <a:r>
              <a:rPr lang="en-US" dirty="0" smtClean="0"/>
              <a:t> in OCD</a:t>
            </a:r>
          </a:p>
          <a:p>
            <a:r>
              <a:rPr lang="en-US" dirty="0" smtClean="0"/>
              <a:t>“Everything written about Troy before the middle of the 17</a:t>
            </a:r>
            <a:r>
              <a:rPr lang="en-US" baseline="30000" dirty="0" smtClean="0"/>
              <a:t>th</a:t>
            </a:r>
            <a:r>
              <a:rPr lang="en-US" dirty="0" smtClean="0"/>
              <a:t> cent. was to some extent dependent, directly or indirectly, on the narratives of Dares and </a:t>
            </a:r>
            <a:r>
              <a:rPr lang="en-US" dirty="0" err="1" smtClean="0"/>
              <a:t>Dictys</a:t>
            </a:r>
            <a:r>
              <a:rPr lang="en-US" dirty="0" smtClean="0"/>
              <a:t>.” Drabble </a:t>
            </a:r>
            <a:r>
              <a:rPr lang="en-US" i="1" dirty="0" smtClean="0"/>
              <a:t>Companion</a:t>
            </a:r>
            <a:endParaRPr lang="en-US" dirty="0" smtClean="0"/>
          </a:p>
          <a:p>
            <a:endParaRPr lang="en-US" dirty="0"/>
          </a:p>
        </p:txBody>
      </p:sp>
    </p:spTree>
    <p:extLst>
      <p:ext uri="{BB962C8B-B14F-4D97-AF65-F5344CB8AC3E}">
        <p14:creationId xmlns:p14="http://schemas.microsoft.com/office/powerpoint/2010/main" val="2113656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Petersen’s </a:t>
            </a:r>
            <a:r>
              <a:rPr lang="en-US" i="1" dirty="0" smtClean="0"/>
              <a:t>Troy</a:t>
            </a:r>
            <a:endParaRPr lang="en-US" dirty="0"/>
          </a:p>
        </p:txBody>
      </p:sp>
      <p:sp>
        <p:nvSpPr>
          <p:cNvPr id="3" name="Content Placeholder 2"/>
          <p:cNvSpPr>
            <a:spLocks noGrp="1"/>
          </p:cNvSpPr>
          <p:nvPr>
            <p:ph idx="1"/>
          </p:nvPr>
        </p:nvSpPr>
        <p:spPr/>
        <p:txBody>
          <a:bodyPr>
            <a:normAutofit/>
          </a:bodyPr>
          <a:lstStyle/>
          <a:p>
            <a:r>
              <a:rPr lang="en-US" dirty="0" smtClean="0"/>
              <a:t>“Inspired by Homer’s </a:t>
            </a:r>
            <a:r>
              <a:rPr lang="en-US" i="1" dirty="0" smtClean="0"/>
              <a:t>Iliad</a:t>
            </a:r>
            <a:r>
              <a:rPr lang="en-US" dirty="0" smtClean="0"/>
              <a:t>.” closing credits </a:t>
            </a:r>
            <a:r>
              <a:rPr lang="en-US" i="1" dirty="0" smtClean="0"/>
              <a:t>Troy</a:t>
            </a:r>
            <a:r>
              <a:rPr lang="en-US" dirty="0" smtClean="0"/>
              <a:t> (2004)</a:t>
            </a:r>
          </a:p>
          <a:p>
            <a:endParaRPr lang="en-US" dirty="0" smtClean="0"/>
          </a:p>
          <a:p>
            <a:r>
              <a:rPr lang="en-US" dirty="0" smtClean="0"/>
              <a:t>compare to Simon </a:t>
            </a:r>
            <a:r>
              <a:rPr lang="en-US" dirty="0" err="1" smtClean="0"/>
              <a:t>Armitage’s</a:t>
            </a:r>
            <a:r>
              <a:rPr lang="en-US" dirty="0" smtClean="0"/>
              <a:t> </a:t>
            </a:r>
            <a:r>
              <a:rPr lang="en-US" i="1" dirty="0" smtClean="0"/>
              <a:t>The Last Days of Troy</a:t>
            </a:r>
            <a:r>
              <a:rPr lang="en-US" dirty="0" smtClean="0"/>
              <a:t> (</a:t>
            </a:r>
            <a:r>
              <a:rPr lang="en-US" dirty="0" err="1" smtClean="0"/>
              <a:t>stageplay</a:t>
            </a:r>
            <a:r>
              <a:rPr lang="en-US" smtClean="0"/>
              <a:t>, 2014)</a:t>
            </a:r>
            <a:endParaRPr lang="en-US" dirty="0"/>
          </a:p>
        </p:txBody>
      </p:sp>
    </p:spTree>
    <p:extLst>
      <p:ext uri="{BB962C8B-B14F-4D97-AF65-F5344CB8AC3E}">
        <p14:creationId xmlns:p14="http://schemas.microsoft.com/office/powerpoint/2010/main" val="36152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Petersen’s </a:t>
            </a:r>
            <a:r>
              <a:rPr lang="en-US" i="1" dirty="0" smtClean="0"/>
              <a:t>Troy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“Inspired by Homer’s </a:t>
            </a:r>
            <a:r>
              <a:rPr lang="en-US" i="1" dirty="0" smtClean="0"/>
              <a:t>Iliad</a:t>
            </a:r>
            <a:r>
              <a:rPr lang="en-US" dirty="0" smtClean="0"/>
              <a:t>.” closing credits </a:t>
            </a:r>
            <a:r>
              <a:rPr lang="en-US" i="1" dirty="0" smtClean="0"/>
              <a:t>Troy</a:t>
            </a:r>
            <a:r>
              <a:rPr lang="en-US" dirty="0" smtClean="0"/>
              <a:t> (2004)</a:t>
            </a:r>
          </a:p>
          <a:p>
            <a:endParaRPr lang="en-US" dirty="0"/>
          </a:p>
          <a:p>
            <a:pPr marL="0" indent="0">
              <a:buNone/>
            </a:pPr>
            <a:r>
              <a:rPr lang="en-US" dirty="0" smtClean="0"/>
              <a:t>Prompt: Jon Solomon concludes an essay about the </a:t>
            </a:r>
            <a:r>
              <a:rPr lang="en-US" dirty="0" err="1" smtClean="0"/>
              <a:t>authencity</a:t>
            </a:r>
            <a:r>
              <a:rPr lang="en-US" dirty="0" smtClean="0"/>
              <a:t> of Petersen’s </a:t>
            </a:r>
            <a:r>
              <a:rPr lang="en-US" i="1" dirty="0" smtClean="0"/>
              <a:t>Troy </a:t>
            </a:r>
            <a:r>
              <a:rPr lang="en-US" dirty="0" smtClean="0"/>
              <a:t>that his “purpose in the preceding pages is not to limit debate but quite the opposite, to open up … discussion by directing our attention away from the accusation of inauthenticity, an easy default mode of criticism, to a more appropriate and sophisticated kind of judgment.”</a:t>
            </a:r>
          </a:p>
          <a:p>
            <a:pPr marL="0" indent="0">
              <a:buNone/>
            </a:pPr>
            <a:r>
              <a:rPr lang="en-US" dirty="0" smtClean="0">
                <a:solidFill>
                  <a:srgbClr val="3366FF"/>
                </a:solidFill>
              </a:rPr>
              <a:t>Where do YOU think criticism [not always a negative enterprise] of Petersen’s film might </a:t>
            </a:r>
            <a:r>
              <a:rPr lang="en-US" i="1" dirty="0" smtClean="0">
                <a:solidFill>
                  <a:srgbClr val="3366FF"/>
                </a:solidFill>
              </a:rPr>
              <a:t>most appropriately</a:t>
            </a:r>
            <a:r>
              <a:rPr lang="en-US" dirty="0" smtClean="0">
                <a:solidFill>
                  <a:srgbClr val="3366FF"/>
                </a:solidFill>
              </a:rPr>
              <a:t> be directed?</a:t>
            </a:r>
            <a:endParaRPr lang="en-US" dirty="0">
              <a:solidFill>
                <a:srgbClr val="3366FF"/>
              </a:solidFill>
            </a:endParaRPr>
          </a:p>
        </p:txBody>
      </p:sp>
    </p:spTree>
    <p:extLst>
      <p:ext uri="{BB962C8B-B14F-4D97-AF65-F5344CB8AC3E}">
        <p14:creationId xmlns:p14="http://schemas.microsoft.com/office/powerpoint/2010/main" val="4120223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Hom</a:t>
            </a:r>
            <a:r>
              <a:rPr lang="en-US" dirty="0" smtClean="0"/>
              <a:t>. </a:t>
            </a:r>
            <a:r>
              <a:rPr lang="en-US" i="1" dirty="0" smtClean="0"/>
              <a:t>Il</a:t>
            </a:r>
            <a:r>
              <a:rPr lang="en-US" dirty="0" smtClean="0"/>
              <a:t>. 1.94-96</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t>
            </a:r>
            <a:r>
              <a:rPr lang="en-US" dirty="0" err="1" smtClean="0"/>
              <a:t>Calchas</a:t>
            </a:r>
            <a:r>
              <a:rPr lang="en-US" dirty="0" smtClean="0"/>
              <a:t>] took heart and this time he spoke out, bravely: “Beware — [Apollo] casts no blame for a vow we failed, a sacrifice. The god’s enraged because Agamemnon spurned his priest, he refused to free his daughter, he refused the ransom. That’s why the Archer sends us pains and he will send us more and never drive this shameful destruction from the </a:t>
            </a:r>
            <a:r>
              <a:rPr lang="en-US" dirty="0" err="1" smtClean="0"/>
              <a:t>Argives</a:t>
            </a:r>
            <a:r>
              <a:rPr lang="en-US" dirty="0" smtClean="0"/>
              <a:t>, not till we give back the girl with sparkling eyes to her loving father — no price, no ransom paid — and carry a sacred hundred bulls to </a:t>
            </a:r>
            <a:r>
              <a:rPr lang="en-US" dirty="0" err="1" smtClean="0"/>
              <a:t>Chryse</a:t>
            </a:r>
            <a:r>
              <a:rPr lang="en-US" dirty="0" smtClean="0"/>
              <a:t> town.” (Fagles 1.109ff.)</a:t>
            </a:r>
            <a:endParaRPr lang="en-US" dirty="0"/>
          </a:p>
        </p:txBody>
      </p:sp>
    </p:spTree>
    <p:extLst>
      <p:ext uri="{BB962C8B-B14F-4D97-AF65-F5344CB8AC3E}">
        <p14:creationId xmlns:p14="http://schemas.microsoft.com/office/powerpoint/2010/main" val="388714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Key [to M] scenes</a:t>
            </a:r>
            <a:endParaRPr lang="en-US" dirty="0"/>
          </a:p>
        </p:txBody>
      </p:sp>
      <p:sp>
        <p:nvSpPr>
          <p:cNvPr id="3" name="Content Placeholder 2"/>
          <p:cNvSpPr>
            <a:spLocks noGrp="1"/>
          </p:cNvSpPr>
          <p:nvPr>
            <p:ph idx="1"/>
          </p:nvPr>
        </p:nvSpPr>
        <p:spPr/>
        <p:txBody>
          <a:bodyPr>
            <a:normAutofit lnSpcReduction="10000"/>
          </a:bodyPr>
          <a:lstStyle/>
          <a:p>
            <a:r>
              <a:rPr lang="en-US" dirty="0" smtClean="0"/>
              <a:t>Achilles &amp; </a:t>
            </a:r>
            <a:r>
              <a:rPr lang="en-US" dirty="0" err="1" smtClean="0"/>
              <a:t>Briseis</a:t>
            </a:r>
            <a:r>
              <a:rPr lang="en-US" dirty="0" smtClean="0"/>
              <a:t> get together</a:t>
            </a:r>
          </a:p>
          <a:p>
            <a:r>
              <a:rPr lang="en-US" dirty="0" smtClean="0"/>
              <a:t>Death of Menelaus</a:t>
            </a:r>
          </a:p>
          <a:p>
            <a:r>
              <a:rPr lang="en-US" dirty="0" smtClean="0"/>
              <a:t>Death of </a:t>
            </a:r>
            <a:r>
              <a:rPr lang="en-US" dirty="0" err="1" smtClean="0"/>
              <a:t>Patroclus</a:t>
            </a:r>
            <a:endParaRPr lang="en-US" dirty="0" smtClean="0"/>
          </a:p>
          <a:p>
            <a:r>
              <a:rPr lang="en-US" dirty="0" smtClean="0"/>
              <a:t>Ransoming of Hector’s body</a:t>
            </a:r>
          </a:p>
          <a:p>
            <a:endParaRPr lang="en-US" dirty="0"/>
          </a:p>
          <a:p>
            <a:endParaRPr lang="en-US" dirty="0" smtClean="0"/>
          </a:p>
          <a:p>
            <a:r>
              <a:rPr lang="en-US" dirty="0" smtClean="0"/>
              <a:t>You jot yours down right now. We’ll get to some.</a:t>
            </a:r>
            <a:endParaRPr lang="en-US" dirty="0"/>
          </a:p>
        </p:txBody>
      </p:sp>
    </p:spTree>
    <p:extLst>
      <p:ext uri="{BB962C8B-B14F-4D97-AF65-F5344CB8AC3E}">
        <p14:creationId xmlns:p14="http://schemas.microsoft.com/office/powerpoint/2010/main" val="288450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Bernini’s Piazza di San </a:t>
            </a:r>
            <a:r>
              <a:rPr lang="en-US" dirty="0" err="1" smtClean="0"/>
              <a:t>Pietro</a:t>
            </a:r>
            <a:r>
              <a:rPr lang="en-US" dirty="0" smtClean="0"/>
              <a:t> … </a:t>
            </a:r>
            <a:br>
              <a:rPr lang="en-US" dirty="0" smtClean="0"/>
            </a:br>
            <a:r>
              <a:rPr lang="en-US" dirty="0" smtClean="0"/>
              <a:t>in Thebes?!?!?!</a:t>
            </a:r>
            <a:endParaRPr lang="en-US" dirty="0"/>
          </a:p>
        </p:txBody>
      </p:sp>
      <p:pic>
        <p:nvPicPr>
          <p:cNvPr id="4" name="Content Placeholder 3" descr="Untitled.tiff"/>
          <p:cNvPicPr>
            <a:picLocks noGrp="1" noChangeAspect="1"/>
          </p:cNvPicPr>
          <p:nvPr>
            <p:ph idx="1"/>
          </p:nvPr>
        </p:nvPicPr>
        <p:blipFill>
          <a:blip r:embed="rId2">
            <a:extLst>
              <a:ext uri="{28A0092B-C50C-407E-A947-70E740481C1C}">
                <a14:useLocalDpi xmlns:a14="http://schemas.microsoft.com/office/drawing/2010/main" val="0"/>
              </a:ext>
            </a:extLst>
          </a:blip>
          <a:srcRect t="-7779" b="-7779"/>
          <a:stretch>
            <a:fillRect/>
          </a:stretch>
        </p:blipFill>
        <p:spPr/>
      </p:pic>
      <p:sp>
        <p:nvSpPr>
          <p:cNvPr id="5" name="TextBox 4"/>
          <p:cNvSpPr txBox="1"/>
          <p:nvPr/>
        </p:nvSpPr>
        <p:spPr>
          <a:xfrm>
            <a:off x="457200" y="6126163"/>
            <a:ext cx="1957274" cy="369332"/>
          </a:xfrm>
          <a:prstGeom prst="rect">
            <a:avLst/>
          </a:prstGeom>
          <a:noFill/>
        </p:spPr>
        <p:txBody>
          <a:bodyPr wrap="none" rtlCol="0">
            <a:spAutoFit/>
          </a:bodyPr>
          <a:lstStyle/>
          <a:p>
            <a:r>
              <a:rPr lang="en-US" dirty="0" smtClean="0"/>
              <a:t>minute 14:26 or so</a:t>
            </a:r>
            <a:endParaRPr lang="en-US" dirty="0"/>
          </a:p>
        </p:txBody>
      </p:sp>
      <p:pic>
        <p:nvPicPr>
          <p:cNvPr id="6" name="Picture 5"/>
          <p:cNvPicPr>
            <a:picLocks noChangeAspect="1"/>
          </p:cNvPicPr>
          <p:nvPr/>
        </p:nvPicPr>
        <p:blipFill>
          <a:blip r:embed="rId3"/>
          <a:stretch>
            <a:fillRect/>
          </a:stretch>
        </p:blipFill>
        <p:spPr>
          <a:xfrm>
            <a:off x="5526469" y="3575465"/>
            <a:ext cx="3397478" cy="3132850"/>
          </a:xfrm>
          <a:prstGeom prst="rect">
            <a:avLst/>
          </a:prstGeom>
        </p:spPr>
      </p:pic>
    </p:spTree>
    <p:extLst>
      <p:ext uri="{BB962C8B-B14F-4D97-AF65-F5344CB8AC3E}">
        <p14:creationId xmlns:p14="http://schemas.microsoft.com/office/powerpoint/2010/main" val="282290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impossible view through the Forum </a:t>
            </a:r>
            <a:r>
              <a:rPr lang="en-US" dirty="0" err="1" smtClean="0"/>
              <a:t>Romanum</a:t>
            </a:r>
            <a:r>
              <a:rPr lang="en-US" dirty="0" smtClean="0"/>
              <a:t>, </a:t>
            </a:r>
            <a:r>
              <a:rPr lang="en-US" i="1" dirty="0" smtClean="0"/>
              <a:t>Gladiator</a:t>
            </a:r>
            <a:r>
              <a:rPr lang="en-US" dirty="0" smtClean="0"/>
              <a:t> 59:58</a:t>
            </a:r>
            <a:endParaRPr lang="en-US" dirty="0"/>
          </a:p>
        </p:txBody>
      </p:sp>
      <p:pic>
        <p:nvPicPr>
          <p:cNvPr id="4" name="Content Placeholder 3" descr="Untitled.tiff"/>
          <p:cNvPicPr>
            <a:picLocks noGrp="1" noChangeAspect="1"/>
          </p:cNvPicPr>
          <p:nvPr>
            <p:ph idx="1"/>
          </p:nvPr>
        </p:nvPicPr>
        <p:blipFill>
          <a:blip r:embed="rId2">
            <a:extLst>
              <a:ext uri="{28A0092B-C50C-407E-A947-70E740481C1C}">
                <a14:useLocalDpi xmlns:a14="http://schemas.microsoft.com/office/drawing/2010/main" val="0"/>
              </a:ext>
            </a:extLst>
          </a:blip>
          <a:srcRect t="-12201" b="-12201"/>
          <a:stretch>
            <a:fillRect/>
          </a:stretch>
        </p:blipFill>
        <p:spPr/>
      </p:pic>
      <p:pic>
        <p:nvPicPr>
          <p:cNvPr id="6" name="Picture 5" descr="RomaVrbsexcer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2154" y="3678912"/>
            <a:ext cx="4769771" cy="2992647"/>
          </a:xfrm>
          <a:prstGeom prst="rect">
            <a:avLst/>
          </a:prstGeom>
        </p:spPr>
      </p:pic>
    </p:spTree>
    <p:extLst>
      <p:ext uri="{BB962C8B-B14F-4D97-AF65-F5344CB8AC3E}">
        <p14:creationId xmlns:p14="http://schemas.microsoft.com/office/powerpoint/2010/main" val="1311474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Ut</a:t>
            </a:r>
            <a:r>
              <a:rPr lang="en-US" dirty="0" smtClean="0"/>
              <a:t> Roma </a:t>
            </a:r>
            <a:r>
              <a:rPr lang="en-US" dirty="0" err="1" smtClean="0"/>
              <a:t>Cadit</a:t>
            </a:r>
            <a:r>
              <a:rPr lang="en-US" dirty="0" smtClean="0"/>
              <a:t>, </a:t>
            </a:r>
            <a:r>
              <a:rPr lang="en-US" dirty="0" err="1" smtClean="0"/>
              <a:t>Ita</a:t>
            </a:r>
            <a:r>
              <a:rPr lang="en-US" dirty="0" smtClean="0"/>
              <a:t> </a:t>
            </a:r>
            <a:r>
              <a:rPr lang="en-US" dirty="0" err="1" smtClean="0"/>
              <a:t>Orbis</a:t>
            </a:r>
            <a:r>
              <a:rPr lang="en-US" dirty="0" smtClean="0"/>
              <a:t> Terrae</a:t>
            </a:r>
            <a:endParaRPr lang="en-US" dirty="0"/>
          </a:p>
        </p:txBody>
      </p:sp>
      <p:sp>
        <p:nvSpPr>
          <p:cNvPr id="3" name="Content Placeholder 2"/>
          <p:cNvSpPr>
            <a:spLocks noGrp="1"/>
          </p:cNvSpPr>
          <p:nvPr>
            <p:ph idx="1"/>
          </p:nvPr>
        </p:nvSpPr>
        <p:spPr/>
        <p:txBody>
          <a:bodyPr>
            <a:normAutofit fontScale="85000" lnSpcReduction="10000"/>
          </a:bodyPr>
          <a:lstStyle/>
          <a:p>
            <a:r>
              <a:rPr lang="en-US" i="1" dirty="0" smtClean="0"/>
              <a:t>Gladiator</a:t>
            </a:r>
            <a:r>
              <a:rPr lang="en-US" dirty="0" smtClean="0"/>
              <a:t> 1:18:06 or so</a:t>
            </a:r>
          </a:p>
          <a:p>
            <a:r>
              <a:rPr lang="en-US" dirty="0" smtClean="0"/>
              <a:t>M. </a:t>
            </a:r>
            <a:r>
              <a:rPr lang="en-US" dirty="0" err="1" smtClean="0"/>
              <a:t>Dubuisson</a:t>
            </a:r>
            <a:r>
              <a:rPr lang="en-US" dirty="0" smtClean="0"/>
              <a:t>, “</a:t>
            </a:r>
            <a:r>
              <a:rPr lang="en-US" i="1" dirty="0" smtClean="0"/>
              <a:t>Gladiator</a:t>
            </a:r>
            <a:r>
              <a:rPr lang="en-US" dirty="0" smtClean="0"/>
              <a:t>: le point de </a:t>
            </a:r>
            <a:r>
              <a:rPr lang="en-US" dirty="0" err="1" smtClean="0"/>
              <a:t>vue</a:t>
            </a:r>
            <a:r>
              <a:rPr lang="en-US" dirty="0" smtClean="0"/>
              <a:t> de </a:t>
            </a:r>
            <a:r>
              <a:rPr lang="en-US" dirty="0" err="1" smtClean="0"/>
              <a:t>l’historien</a:t>
            </a:r>
            <a:r>
              <a:rPr lang="en-US" dirty="0" smtClean="0"/>
              <a:t>” : </a:t>
            </a:r>
            <a:r>
              <a:rPr lang="en-US" dirty="0" err="1" smtClean="0"/>
              <a:t>M</a:t>
            </a:r>
            <a:r>
              <a:rPr lang="en-US" dirty="0" err="1" smtClean="0"/>
              <a:t>ême</a:t>
            </a:r>
            <a:r>
              <a:rPr lang="en-US" dirty="0" smtClean="0"/>
              <a:t> </a:t>
            </a:r>
            <a:r>
              <a:rPr lang="en-US" dirty="0" err="1" smtClean="0"/>
              <a:t>s’il</a:t>
            </a:r>
            <a:r>
              <a:rPr lang="en-US" dirty="0" smtClean="0"/>
              <a:t> </a:t>
            </a:r>
            <a:r>
              <a:rPr lang="en-US" dirty="0" err="1" smtClean="0"/>
              <a:t>reste</a:t>
            </a:r>
            <a:r>
              <a:rPr lang="en-US" dirty="0" smtClean="0"/>
              <a:t> </a:t>
            </a:r>
            <a:r>
              <a:rPr lang="en-US" dirty="0" err="1" smtClean="0"/>
              <a:t>quelques</a:t>
            </a:r>
            <a:r>
              <a:rPr lang="en-US" dirty="0" smtClean="0"/>
              <a:t> </a:t>
            </a:r>
            <a:r>
              <a:rPr lang="en-US" dirty="0" err="1" smtClean="0"/>
              <a:t>erreurs</a:t>
            </a:r>
            <a:r>
              <a:rPr lang="en-US" dirty="0" smtClean="0"/>
              <a:t> et </a:t>
            </a:r>
            <a:r>
              <a:rPr lang="en-US" dirty="0" err="1" smtClean="0"/>
              <a:t>quelques</a:t>
            </a:r>
            <a:r>
              <a:rPr lang="en-US" dirty="0" smtClean="0"/>
              <a:t> </a:t>
            </a:r>
            <a:r>
              <a:rPr lang="en-US" dirty="0" err="1" smtClean="0"/>
              <a:t>imprécisions</a:t>
            </a:r>
            <a:r>
              <a:rPr lang="en-US" dirty="0" smtClean="0"/>
              <a:t> (</a:t>
            </a:r>
            <a:r>
              <a:rPr lang="en-US" dirty="0" err="1" smtClean="0"/>
              <a:t>quitte</a:t>
            </a:r>
            <a:r>
              <a:rPr lang="en-US" dirty="0" smtClean="0"/>
              <a:t> </a:t>
            </a:r>
            <a:r>
              <a:rPr lang="en-US" dirty="0" err="1" smtClean="0"/>
              <a:t>à</a:t>
            </a:r>
            <a:r>
              <a:rPr lang="en-US" dirty="0" smtClean="0"/>
              <a:t> </a:t>
            </a:r>
            <a:r>
              <a:rPr lang="en-US" dirty="0" err="1" smtClean="0"/>
              <a:t>fabriquer</a:t>
            </a:r>
            <a:r>
              <a:rPr lang="en-US" dirty="0" smtClean="0"/>
              <a:t> </a:t>
            </a:r>
            <a:r>
              <a:rPr lang="en-US" dirty="0" err="1" smtClean="0"/>
              <a:t>une</a:t>
            </a:r>
            <a:r>
              <a:rPr lang="en-US" dirty="0" smtClean="0"/>
              <a:t> inscription </a:t>
            </a:r>
            <a:r>
              <a:rPr lang="en-US" dirty="0" err="1" smtClean="0"/>
              <a:t>amusante</a:t>
            </a:r>
            <a:r>
              <a:rPr lang="en-US" dirty="0" smtClean="0"/>
              <a:t>, </a:t>
            </a:r>
            <a:r>
              <a:rPr lang="en-US" dirty="0" err="1" smtClean="0"/>
              <a:t>autant</a:t>
            </a:r>
            <a:r>
              <a:rPr lang="en-US" dirty="0" smtClean="0"/>
              <a:t> le faire en </a:t>
            </a:r>
            <a:r>
              <a:rPr lang="en-US" dirty="0" err="1" smtClean="0"/>
              <a:t>latin</a:t>
            </a:r>
            <a:r>
              <a:rPr lang="en-US" dirty="0" smtClean="0"/>
              <a:t> correct et dire </a:t>
            </a:r>
            <a:r>
              <a:rPr lang="en-US" i="1" dirty="0" err="1" smtClean="0"/>
              <a:t>terrarum</a:t>
            </a:r>
            <a:r>
              <a:rPr lang="en-US" dirty="0" smtClean="0"/>
              <a:t>…), </a:t>
            </a:r>
            <a:r>
              <a:rPr lang="en-US" dirty="0" err="1" smtClean="0"/>
              <a:t>j’ai</a:t>
            </a:r>
            <a:r>
              <a:rPr lang="en-US" dirty="0" smtClean="0"/>
              <a:t> </a:t>
            </a:r>
            <a:r>
              <a:rPr lang="en-US" dirty="0" err="1" smtClean="0"/>
              <a:t>noté</a:t>
            </a:r>
            <a:r>
              <a:rPr lang="en-US" dirty="0" smtClean="0"/>
              <a:t> avec satisfaction, par example, la </a:t>
            </a:r>
            <a:r>
              <a:rPr lang="en-US" dirty="0" err="1" smtClean="0"/>
              <a:t>disparition</a:t>
            </a:r>
            <a:r>
              <a:rPr lang="en-US" dirty="0" smtClean="0"/>
              <a:t> des </a:t>
            </a:r>
            <a:r>
              <a:rPr lang="en-US" dirty="0" err="1" smtClean="0"/>
              <a:t>gestes</a:t>
            </a:r>
            <a:r>
              <a:rPr lang="en-US" dirty="0" smtClean="0"/>
              <a:t> pseudo-</a:t>
            </a:r>
            <a:r>
              <a:rPr lang="en-US" dirty="0" err="1" smtClean="0"/>
              <a:t>romains</a:t>
            </a:r>
            <a:r>
              <a:rPr lang="en-US" dirty="0" smtClean="0"/>
              <a:t> </a:t>
            </a:r>
            <a:r>
              <a:rPr lang="en-US" dirty="0" err="1" smtClean="0"/>
              <a:t>introduits</a:t>
            </a:r>
            <a:r>
              <a:rPr lang="en-US" dirty="0" smtClean="0"/>
              <a:t> par les </a:t>
            </a:r>
            <a:r>
              <a:rPr lang="en-US" dirty="0" err="1" smtClean="0"/>
              <a:t>Américains</a:t>
            </a:r>
            <a:r>
              <a:rPr lang="en-US" dirty="0" smtClean="0"/>
              <a:t> </a:t>
            </a:r>
            <a:r>
              <a:rPr lang="en-US" dirty="0" err="1" smtClean="0"/>
              <a:t>dans</a:t>
            </a:r>
            <a:r>
              <a:rPr lang="en-US" dirty="0" smtClean="0"/>
              <a:t> </a:t>
            </a:r>
            <a:r>
              <a:rPr lang="en-US" dirty="0" err="1" smtClean="0"/>
              <a:t>l’entre-deux-guerres</a:t>
            </a:r>
            <a:r>
              <a:rPr lang="en-US" dirty="0" smtClean="0"/>
              <a:t> (le </a:t>
            </a:r>
            <a:r>
              <a:rPr lang="en-US" dirty="0" err="1" smtClean="0"/>
              <a:t>poing</a:t>
            </a:r>
            <a:r>
              <a:rPr lang="en-US" dirty="0" smtClean="0"/>
              <a:t> </a:t>
            </a:r>
            <a:r>
              <a:rPr lang="en-US" dirty="0" err="1" smtClean="0"/>
              <a:t>frappant</a:t>
            </a:r>
            <a:r>
              <a:rPr lang="en-US" dirty="0" smtClean="0"/>
              <a:t> la </a:t>
            </a:r>
            <a:r>
              <a:rPr lang="en-US" dirty="0" err="1" smtClean="0"/>
              <a:t>poitrine</a:t>
            </a:r>
            <a:r>
              <a:rPr lang="en-US" dirty="0" smtClean="0"/>
              <a:t> </a:t>
            </a:r>
            <a:r>
              <a:rPr lang="en-US" dirty="0" err="1" smtClean="0"/>
              <a:t>commme</a:t>
            </a:r>
            <a:r>
              <a:rPr lang="en-US" dirty="0" smtClean="0"/>
              <a:t> </a:t>
            </a:r>
            <a:r>
              <a:rPr lang="en-US" dirty="0" err="1" smtClean="0"/>
              <a:t>équivalent</a:t>
            </a:r>
            <a:r>
              <a:rPr lang="en-US" dirty="0" smtClean="0"/>
              <a:t> de </a:t>
            </a:r>
            <a:r>
              <a:rPr lang="en-US" dirty="0" err="1" smtClean="0"/>
              <a:t>salut</a:t>
            </a:r>
            <a:r>
              <a:rPr lang="en-US" dirty="0" smtClean="0"/>
              <a:t> </a:t>
            </a:r>
            <a:r>
              <a:rPr lang="en-US" dirty="0" err="1" smtClean="0"/>
              <a:t>militaire</a:t>
            </a:r>
            <a:r>
              <a:rPr lang="en-US" dirty="0" smtClean="0"/>
              <a:t>…) </a:t>
            </a:r>
            <a:r>
              <a:rPr lang="en-US" dirty="0" err="1" smtClean="0"/>
              <a:t>ou</a:t>
            </a:r>
            <a:r>
              <a:rPr lang="en-US" dirty="0" smtClean="0"/>
              <a:t> encore </a:t>
            </a:r>
            <a:r>
              <a:rPr lang="en-US" dirty="0" err="1" smtClean="0"/>
              <a:t>l’absence</a:t>
            </a:r>
            <a:r>
              <a:rPr lang="en-US" dirty="0" smtClean="0"/>
              <a:t> de </a:t>
            </a:r>
            <a:r>
              <a:rPr lang="en-US" dirty="0" err="1" smtClean="0"/>
              <a:t>toute</a:t>
            </a:r>
            <a:r>
              <a:rPr lang="en-US" dirty="0" smtClean="0"/>
              <a:t> scène d’&lt;&lt;</a:t>
            </a:r>
            <a:r>
              <a:rPr lang="en-US" dirty="0" err="1" smtClean="0"/>
              <a:t>orgie</a:t>
            </a:r>
            <a:r>
              <a:rPr lang="en-US" dirty="0" smtClean="0"/>
              <a:t>&gt;&gt;.” </a:t>
            </a:r>
            <a:endParaRPr lang="en-US" dirty="0"/>
          </a:p>
        </p:txBody>
      </p:sp>
    </p:spTree>
    <p:extLst>
      <p:ext uri="{BB962C8B-B14F-4D97-AF65-F5344CB8AC3E}">
        <p14:creationId xmlns:p14="http://schemas.microsoft.com/office/powerpoint/2010/main" val="248726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an 4.tiff"/>
          <p:cNvPicPr>
            <a:picLocks noGrp="1" noChangeAspect="1"/>
          </p:cNvPicPr>
          <p:nvPr>
            <p:ph idx="1"/>
          </p:nvPr>
        </p:nvPicPr>
        <p:blipFill>
          <a:blip r:embed="rId2">
            <a:extLst>
              <a:ext uri="{28A0092B-C50C-407E-A947-70E740481C1C}">
                <a14:useLocalDpi xmlns:a14="http://schemas.microsoft.com/office/drawing/2010/main" val="0"/>
              </a:ext>
            </a:extLst>
          </a:blip>
          <a:srcRect t="4379" b="4379"/>
          <a:stretch>
            <a:fillRect/>
          </a:stretch>
        </p:blipFill>
        <p:spPr/>
      </p:pic>
    </p:spTree>
    <p:extLst>
      <p:ext uri="{BB962C8B-B14F-4D97-AF65-F5344CB8AC3E}">
        <p14:creationId xmlns:p14="http://schemas.microsoft.com/office/powerpoint/2010/main" val="2757064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an 3.tiff"/>
          <p:cNvPicPr>
            <a:picLocks noGrp="1" noChangeAspect="1"/>
          </p:cNvPicPr>
          <p:nvPr>
            <p:ph idx="1"/>
          </p:nvPr>
        </p:nvPicPr>
        <p:blipFill>
          <a:blip r:embed="rId2">
            <a:extLst>
              <a:ext uri="{28A0092B-C50C-407E-A947-70E740481C1C}">
                <a14:useLocalDpi xmlns:a14="http://schemas.microsoft.com/office/drawing/2010/main" val="0"/>
              </a:ext>
            </a:extLst>
          </a:blip>
          <a:srcRect t="1143" b="1143"/>
          <a:stretch>
            <a:fillRect/>
          </a:stretch>
        </p:blipFill>
        <p:spPr/>
      </p:pic>
    </p:spTree>
    <p:extLst>
      <p:ext uri="{BB962C8B-B14F-4D97-AF65-F5344CB8AC3E}">
        <p14:creationId xmlns:p14="http://schemas.microsoft.com/office/powerpoint/2010/main" val="3305221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Solomon on “Viewing </a:t>
            </a:r>
            <a:r>
              <a:rPr lang="en-US" i="1" dirty="0" smtClean="0"/>
              <a:t>Troy</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“[Classicists go to such films as </a:t>
            </a:r>
            <a:r>
              <a:rPr lang="en-US" i="1" dirty="0" smtClean="0"/>
              <a:t>Troy</a:t>
            </a:r>
            <a:r>
              <a:rPr lang="en-US" dirty="0" smtClean="0"/>
              <a:t>, and] When the viewing is finished, the classicist may expect a barrage of questions from students, colleagues, family, and even the press and ultimately may be asked for a ‘thumbs up’ or ‘thumbs down’ judgment about the film’s merit. With all its mistakes and oddities, can such a film be shown in class?</a:t>
            </a:r>
            <a:br>
              <a:rPr lang="en-US" dirty="0" smtClean="0"/>
            </a:br>
            <a:r>
              <a:rPr lang="en-US" dirty="0" smtClean="0"/>
              <a:t>  “This is no way to watch a movie!”</a:t>
            </a:r>
            <a:endParaRPr lang="en-US" dirty="0"/>
          </a:p>
        </p:txBody>
      </p:sp>
    </p:spTree>
    <p:extLst>
      <p:ext uri="{BB962C8B-B14F-4D97-AF65-F5344CB8AC3E}">
        <p14:creationId xmlns:p14="http://schemas.microsoft.com/office/powerpoint/2010/main" val="3416492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Solomon on “Viewing </a:t>
            </a:r>
            <a:r>
              <a:rPr lang="en-US" i="1" dirty="0" smtClean="0"/>
              <a:t>Troy</a:t>
            </a:r>
            <a:r>
              <a:rPr lang="en-US" dirty="0" smtClean="0"/>
              <a:t>”, II</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“Viewing circumstances can be even less suitable. Films like </a:t>
            </a:r>
            <a:r>
              <a:rPr lang="en-US" i="1" dirty="0" smtClean="0"/>
              <a:t>Troy</a:t>
            </a:r>
            <a:r>
              <a:rPr lang="en-US" dirty="0" smtClean="0"/>
              <a:t>, Oliver Stone’s </a:t>
            </a:r>
            <a:r>
              <a:rPr lang="en-US" i="1" dirty="0" smtClean="0"/>
              <a:t>Alexander </a:t>
            </a:r>
            <a:r>
              <a:rPr lang="en-US" dirty="0" smtClean="0"/>
              <a:t>(2004), or Ridley Scott’s </a:t>
            </a:r>
            <a:r>
              <a:rPr lang="en-US" i="1" dirty="0" smtClean="0"/>
              <a:t>Gladiator</a:t>
            </a:r>
            <a:r>
              <a:rPr lang="en-US" dirty="0" smtClean="0"/>
              <a:t> (2000) have such high-profile releases that a number of classicists attended premieres or early showings, sitting bundled together in small groups. Some may be pondering what this or that colleague knows or is thinking that they themselves do not. Professional prestige and even competition come into play, and if a junior faculty member attends a showing with a senior, the former’s career is a consideration. A similar mindset will also interfere with a teacher who views one of these films with students who will expect from the scholar to know everything about the film’s historicity and authenticity.</a:t>
            </a:r>
          </a:p>
          <a:p>
            <a:pPr marL="0" indent="0">
              <a:buNone/>
            </a:pPr>
            <a:r>
              <a:rPr lang="en-US" dirty="0" smtClean="0"/>
              <a:t>   “This is no way to watch a movie.”</a:t>
            </a:r>
            <a:endParaRPr lang="en-US" dirty="0"/>
          </a:p>
        </p:txBody>
      </p:sp>
    </p:spTree>
    <p:extLst>
      <p:ext uri="{BB962C8B-B14F-4D97-AF65-F5344CB8AC3E}">
        <p14:creationId xmlns:p14="http://schemas.microsoft.com/office/powerpoint/2010/main" val="2752337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Dio</a:t>
            </a:r>
            <a:r>
              <a:rPr lang="en-US" sz="3600" dirty="0" smtClean="0"/>
              <a:t> Chrysostom </a:t>
            </a:r>
            <a:r>
              <a:rPr lang="en-US" sz="3600" i="1" dirty="0" smtClean="0"/>
              <a:t>Disc.</a:t>
            </a:r>
            <a:r>
              <a:rPr lang="en-US" sz="3600" dirty="0" smtClean="0"/>
              <a:t> 11.95-96 and 123-24</a:t>
            </a:r>
            <a:endParaRPr lang="en-US" sz="3600" dirty="0"/>
          </a:p>
        </p:txBody>
      </p:sp>
      <p:sp>
        <p:nvSpPr>
          <p:cNvPr id="3" name="Content Placeholder 2"/>
          <p:cNvSpPr>
            <a:spLocks noGrp="1"/>
          </p:cNvSpPr>
          <p:nvPr>
            <p:ph idx="1"/>
          </p:nvPr>
        </p:nvSpPr>
        <p:spPr/>
        <p:txBody>
          <a:bodyPr>
            <a:normAutofit fontScale="55000" lnSpcReduction="20000"/>
          </a:bodyPr>
          <a:lstStyle/>
          <a:p>
            <a:pPr marL="0" indent="0">
              <a:buNone/>
            </a:pPr>
            <a:r>
              <a:rPr lang="en-US" sz="3800" dirty="0" smtClean="0"/>
              <a:t>And so it had become clear to Hector, a master in the art of war, that in view of all these conditions Achilles was an easy prey. Accordingly he boldly confronted him in the open plain. At first he gave way as if in open flight, but with the real purpose of testing him and, at the same time, wearying him by now making a stand and now fleeing. Then when he noted that he lagged and fell behind, he himself turned and fell upon Achilles, who was no longer able even to support his arms. He gave him battle, slew him, and, just as Homer has told it,</a:t>
            </a:r>
            <a:r>
              <a:rPr lang="en-US" sz="3800" baseline="30000" dirty="0" smtClean="0">
                <a:hlinkClick r:id="rId2"/>
              </a:rPr>
              <a:t>3</a:t>
            </a:r>
            <a:r>
              <a:rPr lang="en-US" sz="3800" dirty="0" smtClean="0"/>
              <a:t> possessed himself of his arms. He pursued the horses of Achilles too,” said the Egyptian priest, “but he did not bring them in though they too were caught. The two </a:t>
            </a:r>
            <a:r>
              <a:rPr lang="en-US" sz="3800" dirty="0" err="1" smtClean="0"/>
              <a:t>Ajaxes</a:t>
            </a:r>
            <a:r>
              <a:rPr lang="en-US" sz="3800" dirty="0" smtClean="0"/>
              <a:t> with great difficulty managed to bring back the body of Achilles to the ships; for the Trojans, now feeling relieved and believing that they were victorious, were pressing on with less energy; while Hector, after donning the emblazoned arms of Achilles, continued the slaughter and pressed on in pursuit to the sea, just as Homer admits. Night fell, however, and prevented the burning of all the ships.</a:t>
            </a:r>
            <a:endParaRPr lang="en-US" dirty="0"/>
          </a:p>
        </p:txBody>
      </p:sp>
      <p:sp>
        <p:nvSpPr>
          <p:cNvPr id="4" name="TextBox 3"/>
          <p:cNvSpPr txBox="1"/>
          <p:nvPr/>
        </p:nvSpPr>
        <p:spPr>
          <a:xfrm>
            <a:off x="403152" y="6574044"/>
            <a:ext cx="7133195" cy="369332"/>
          </a:xfrm>
          <a:prstGeom prst="rect">
            <a:avLst/>
          </a:prstGeom>
          <a:noFill/>
        </p:spPr>
        <p:txBody>
          <a:bodyPr wrap="none" rtlCol="0">
            <a:spAutoFit/>
          </a:bodyPr>
          <a:lstStyle/>
          <a:p>
            <a:r>
              <a:rPr lang="en-US" dirty="0" smtClean="0"/>
              <a:t>DOI: 10.4159/DLCL.dio_chrysostom-discourses_11_trojan_discourse.1932</a:t>
            </a:r>
            <a:endParaRPr lang="en-US" dirty="0"/>
          </a:p>
        </p:txBody>
      </p:sp>
      <p:sp>
        <p:nvSpPr>
          <p:cNvPr id="5" name="TextBox 4"/>
          <p:cNvSpPr txBox="1"/>
          <p:nvPr/>
        </p:nvSpPr>
        <p:spPr>
          <a:xfrm>
            <a:off x="221734" y="6369223"/>
            <a:ext cx="8802410" cy="276999"/>
          </a:xfrm>
          <a:prstGeom prst="rect">
            <a:avLst/>
          </a:prstGeom>
          <a:noFill/>
        </p:spPr>
        <p:txBody>
          <a:bodyPr wrap="none" rtlCol="0">
            <a:spAutoFit/>
          </a:bodyPr>
          <a:lstStyle/>
          <a:p>
            <a:r>
              <a:rPr lang="en-US" sz="1200" dirty="0" smtClean="0"/>
              <a:t>http://</a:t>
            </a:r>
            <a:r>
              <a:rPr lang="en-US" sz="1200" dirty="0" err="1" smtClean="0"/>
              <a:t>www.loebclassics.com</a:t>
            </a:r>
            <a:r>
              <a:rPr lang="en-US" sz="1200" dirty="0" smtClean="0"/>
              <a:t>/view/dio_chrysostom-discourses_11_trojan_discourse/1932/pb_LCL257.519.xml?result=11&amp;rskey=SZO1UZ</a:t>
            </a:r>
            <a:endParaRPr lang="en-US" dirty="0"/>
          </a:p>
        </p:txBody>
      </p:sp>
    </p:spTree>
    <p:extLst>
      <p:ext uri="{BB962C8B-B14F-4D97-AF65-F5344CB8AC3E}">
        <p14:creationId xmlns:p14="http://schemas.microsoft.com/office/powerpoint/2010/main" val="3766090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1261</TotalTime>
  <Words>1099</Words>
  <Application>Microsoft Macintosh PowerPoint</Application>
  <PresentationFormat>On-screen Show (4:3)</PresentationFormat>
  <Paragraphs>48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un-Homeric Howlers</vt:lpstr>
      <vt:lpstr>Bernini’s Piazza di San Pietro …  in Thebes?!?!?!</vt:lpstr>
      <vt:lpstr>An impossible view through the Forum Romanum, Gladiator 59:58</vt:lpstr>
      <vt:lpstr>Ut Roma Cadit, Ita Orbis Terrae</vt:lpstr>
      <vt:lpstr>PowerPoint Presentation</vt:lpstr>
      <vt:lpstr>PowerPoint Presentation</vt:lpstr>
      <vt:lpstr>Solomon on “Viewing Troy”</vt:lpstr>
      <vt:lpstr>Solomon on “Viewing Troy”, II</vt:lpstr>
      <vt:lpstr>Dio Chrysostom Disc. 11.95-96 and 123-24</vt:lpstr>
      <vt:lpstr>Philostratus of Athens, Heroicus </vt:lpstr>
      <vt:lpstr>Dictys of Crete</vt:lpstr>
      <vt:lpstr>Dares of Phrygia</vt:lpstr>
      <vt:lpstr>Petersen’s Troy</vt:lpstr>
      <vt:lpstr>Petersen’s Troy</vt:lpstr>
      <vt:lpstr>Hom. Il. 1.94-96</vt:lpstr>
      <vt:lpstr>Four Key [to M] scenes</vt:lpstr>
    </vt:vector>
  </TitlesOfParts>
  <Company>Brigham Young University, Classics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un-Homeric Howlers</dc:title>
  <dc:creator>Roger Macfarlane</dc:creator>
  <cp:lastModifiedBy>Roger Macfarlane</cp:lastModifiedBy>
  <cp:revision>16</cp:revision>
  <dcterms:created xsi:type="dcterms:W3CDTF">2015-05-05T22:47:09Z</dcterms:created>
  <dcterms:modified xsi:type="dcterms:W3CDTF">2015-05-06T19:48:28Z</dcterms:modified>
</cp:coreProperties>
</file>