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2" r:id="rId7"/>
    <p:sldId id="261"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4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A5B81-AEAE-0543-8F48-BCBF7053874C}"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85215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A5B81-AEAE-0543-8F48-BCBF7053874C}"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167492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A5B81-AEAE-0543-8F48-BCBF7053874C}"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33982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A5B81-AEAE-0543-8F48-BCBF7053874C}"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380943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A5B81-AEAE-0543-8F48-BCBF7053874C}" type="datetimeFigureOut">
              <a:rPr lang="en-US" smtClean="0"/>
              <a:t>5/11/15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23579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A5B81-AEAE-0543-8F48-BCBF7053874C}"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388348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A5B81-AEAE-0543-8F48-BCBF7053874C}" type="datetimeFigureOut">
              <a:rPr lang="en-US" smtClean="0"/>
              <a:t>5/11/15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422479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A5B81-AEAE-0543-8F48-BCBF7053874C}" type="datetimeFigureOut">
              <a:rPr lang="en-US" smtClean="0"/>
              <a:t>5/11/15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2148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A5B81-AEAE-0543-8F48-BCBF7053874C}" type="datetimeFigureOut">
              <a:rPr lang="en-US" smtClean="0"/>
              <a:t>5/11/15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65072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A5B81-AEAE-0543-8F48-BCBF7053874C}"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406828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A5B81-AEAE-0543-8F48-BCBF7053874C}" type="datetimeFigureOut">
              <a:rPr lang="en-US" smtClean="0"/>
              <a:t>5/11/15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70B79-30CA-BB45-8DE2-EB25CB6E015D}" type="slidenum">
              <a:rPr lang="en-US" smtClean="0"/>
              <a:t>‹#›</a:t>
            </a:fld>
            <a:endParaRPr lang="en-US"/>
          </a:p>
        </p:txBody>
      </p:sp>
    </p:spTree>
    <p:extLst>
      <p:ext uri="{BB962C8B-B14F-4D97-AF65-F5344CB8AC3E}">
        <p14:creationId xmlns:p14="http://schemas.microsoft.com/office/powerpoint/2010/main" val="15942201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A5B81-AEAE-0543-8F48-BCBF7053874C}" type="datetimeFigureOut">
              <a:rPr lang="en-US" smtClean="0"/>
              <a:t>5/11/15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70B79-30CA-BB45-8DE2-EB25CB6E015D}" type="slidenum">
              <a:rPr lang="en-US" smtClean="0"/>
              <a:t>‹#›</a:t>
            </a:fld>
            <a:endParaRPr lang="en-US"/>
          </a:p>
        </p:txBody>
      </p:sp>
    </p:spTree>
    <p:extLst>
      <p:ext uri="{BB962C8B-B14F-4D97-AF65-F5344CB8AC3E}">
        <p14:creationId xmlns:p14="http://schemas.microsoft.com/office/powerpoint/2010/main" val="1316130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l.byu.edu/macfarlane/OGCMA/1053NOTTrojanWarFall_CacoyannisNOT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ZZUCgq8LfhY" TargetMode="External"/><Relationship Id="rId3" Type="http://schemas.openxmlformats.org/officeDocument/2006/relationships/hyperlink" Target="http://mythmatters.blogspot.com/2014/09/tyrone-guthries-1957-oedipus-rex-fail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cf.gr/en/micheal_cacoyannis/Directing/Theat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movie/review?res=9503EFDA173AE334BC4951DFB767838C669ED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movie/review?res=9503EFDA173AE334BC4951DFB767838C669E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seus.tufts.edu/hopper/text?doc=thuc.+5.89&amp;fromdoc=Perseus:text:1999.01.002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Cacoyannis</a:t>
            </a:r>
            <a:r>
              <a:rPr lang="en-US" dirty="0" smtClean="0"/>
              <a:t/>
            </a:r>
            <a:br>
              <a:rPr lang="en-US" dirty="0" smtClean="0"/>
            </a:br>
            <a:r>
              <a:rPr lang="en-US" dirty="0" err="1" smtClean="0"/>
              <a:t>Κ</a:t>
            </a:r>
            <a:r>
              <a:rPr lang="en-US" dirty="0" smtClean="0"/>
              <a:t>α</a:t>
            </a:r>
            <a:r>
              <a:rPr lang="en-US" dirty="0" err="1" smtClean="0"/>
              <a:t>κογι</a:t>
            </a:r>
            <a:r>
              <a:rPr lang="en-US" dirty="0" smtClean="0"/>
              <a:t>α</a:t>
            </a:r>
            <a:r>
              <a:rPr lang="en-US" dirty="0" err="1" smtClean="0"/>
              <a:t>ννις</a:t>
            </a:r>
            <a:r>
              <a:rPr lang="en-US" dirty="0" smtClean="0"/>
              <a:t/>
            </a:r>
            <a:br>
              <a:rPr lang="en-US" dirty="0" smtClean="0"/>
            </a:br>
            <a:r>
              <a:rPr lang="en-US" i="1" dirty="0" smtClean="0"/>
              <a:t>Euripides’ </a:t>
            </a:r>
            <a:r>
              <a:rPr lang="en-US" i="1" dirty="0" err="1" smtClean="0"/>
              <a:t>Troades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770918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prompt</a:t>
            </a:r>
            <a:endParaRPr lang="en-US" dirty="0"/>
          </a:p>
        </p:txBody>
      </p:sp>
      <p:sp>
        <p:nvSpPr>
          <p:cNvPr id="3" name="Content Placeholder 2"/>
          <p:cNvSpPr>
            <a:spLocks noGrp="1"/>
          </p:cNvSpPr>
          <p:nvPr>
            <p:ph idx="1"/>
          </p:nvPr>
        </p:nvSpPr>
        <p:spPr/>
        <p:txBody>
          <a:bodyPr>
            <a:normAutofit fontScale="62500" lnSpcReduction="20000"/>
          </a:bodyPr>
          <a:lstStyle/>
          <a:p>
            <a:r>
              <a:rPr lang="en-US" dirty="0"/>
              <a:t>Michael </a:t>
            </a:r>
            <a:r>
              <a:rPr lang="en-US" dirty="0" err="1"/>
              <a:t>Cacoyannis</a:t>
            </a:r>
            <a:r>
              <a:rPr lang="en-US" dirty="0"/>
              <a:t> stated his intention of achieving in his </a:t>
            </a:r>
            <a:r>
              <a:rPr lang="en-US" i="1" dirty="0"/>
              <a:t>Trojan Women</a:t>
            </a:r>
            <a:r>
              <a:rPr lang="en-US" dirty="0"/>
              <a:t> a certain realism that might transcend the stage-bound milieu of Euripides’ play. </a:t>
            </a:r>
            <a:r>
              <a:rPr lang="en-US" dirty="0" err="1"/>
              <a:t>Cacoyannis</a:t>
            </a:r>
            <a:r>
              <a:rPr lang="en-US" dirty="0"/>
              <a:t> praises Euripides for his achievement of tragic realism. He was interested in “lifting [the </a:t>
            </a:r>
            <a:r>
              <a:rPr lang="en-US" dirty="0" err="1"/>
              <a:t>Euripidean</a:t>
            </a:r>
            <a:r>
              <a:rPr lang="en-US" dirty="0"/>
              <a:t> adaptation] out of the bastard status of ‘filmed theatre,’ and </a:t>
            </a:r>
            <a:r>
              <a:rPr lang="en-US" dirty="0" err="1"/>
              <a:t>integrat</a:t>
            </a:r>
            <a:r>
              <a:rPr lang="en-US" dirty="0"/>
              <a:t>[</a:t>
            </a:r>
            <a:r>
              <a:rPr lang="en-US" dirty="0" err="1"/>
              <a:t>ing</a:t>
            </a:r>
            <a:r>
              <a:rPr lang="en-US" dirty="0"/>
              <a:t>] the text into the visual reality of cinema in the most economical and emotionally effective way possible.”  Part of this cinematic adaptation involved some cutting or transposing of the playwright’s dialogue; but also cutting and close-up play an overt function throughout.  </a:t>
            </a:r>
          </a:p>
          <a:p>
            <a:r>
              <a:rPr lang="en-US" dirty="0" smtClean="0"/>
              <a:t>Consider where the </a:t>
            </a:r>
            <a:r>
              <a:rPr lang="en-US" dirty="0"/>
              <a:t>director </a:t>
            </a:r>
            <a:r>
              <a:rPr lang="en-US" dirty="0" smtClean="0"/>
              <a:t>succeeds/strives </a:t>
            </a:r>
            <a:r>
              <a:rPr lang="en-US" dirty="0"/>
              <a:t>especially in making the efforts of </a:t>
            </a:r>
            <a:r>
              <a:rPr lang="en-US" dirty="0" smtClean="0"/>
              <a:t>Hepburn </a:t>
            </a:r>
            <a:r>
              <a:rPr lang="en-US" dirty="0"/>
              <a:t>and </a:t>
            </a:r>
            <a:r>
              <a:rPr lang="en-US" dirty="0" smtClean="0"/>
              <a:t>Redgrave </a:t>
            </a:r>
            <a:r>
              <a:rPr lang="en-US" dirty="0"/>
              <a:t>and </a:t>
            </a:r>
            <a:r>
              <a:rPr lang="en-US" dirty="0" err="1" smtClean="0"/>
              <a:t>Bujold</a:t>
            </a:r>
            <a:r>
              <a:rPr lang="en-US" dirty="0" smtClean="0"/>
              <a:t> </a:t>
            </a:r>
            <a:r>
              <a:rPr lang="en-US" dirty="0"/>
              <a:t>seem like the sufferings of Hecuba and Andromache and Cassandra</a:t>
            </a:r>
            <a:r>
              <a:rPr lang="en-US" dirty="0" smtClean="0"/>
              <a:t>? Do </a:t>
            </a:r>
            <a:r>
              <a:rPr lang="en-US" dirty="0"/>
              <a:t>you believe the conversion of </a:t>
            </a:r>
            <a:r>
              <a:rPr lang="en-US" dirty="0" err="1"/>
              <a:t>Talthybios</a:t>
            </a:r>
            <a:r>
              <a:rPr lang="en-US" dirty="0"/>
              <a:t>? Is </a:t>
            </a:r>
            <a:r>
              <a:rPr lang="en-US" dirty="0" err="1"/>
              <a:t>Astyanax</a:t>
            </a:r>
            <a:r>
              <a:rPr lang="en-US" dirty="0"/>
              <a:t>’ death gut-wrenching</a:t>
            </a:r>
            <a:r>
              <a:rPr lang="en-US" dirty="0" smtClean="0"/>
              <a:t>? </a:t>
            </a:r>
            <a:r>
              <a:rPr lang="en-US" dirty="0" smtClean="0"/>
              <a:t>Is Helen’s plausibility due to Euripides’ craft or to </a:t>
            </a:r>
            <a:r>
              <a:rPr lang="en-US" dirty="0" err="1" smtClean="0"/>
              <a:t>Cacoyannis</a:t>
            </a:r>
            <a:r>
              <a:rPr lang="en-US" dirty="0" smtClean="0"/>
              <a:t>? </a:t>
            </a:r>
            <a:endParaRPr lang="en-US" dirty="0"/>
          </a:p>
          <a:p>
            <a:pPr marL="0" indent="0">
              <a:buNone/>
            </a:pPr>
            <a:r>
              <a:rPr lang="en-US" dirty="0"/>
              <a:t> </a:t>
            </a:r>
          </a:p>
          <a:p>
            <a:r>
              <a:rPr lang="en-US" dirty="0">
                <a:solidFill>
                  <a:srgbClr val="3366FF"/>
                </a:solidFill>
              </a:rPr>
              <a:t>Share your evaluation of </a:t>
            </a:r>
            <a:r>
              <a:rPr lang="en-US" dirty="0" err="1">
                <a:solidFill>
                  <a:srgbClr val="3366FF"/>
                </a:solidFill>
              </a:rPr>
              <a:t>Cacoyannis</a:t>
            </a:r>
            <a:r>
              <a:rPr lang="en-US" dirty="0">
                <a:solidFill>
                  <a:srgbClr val="3366FF"/>
                </a:solidFill>
              </a:rPr>
              <a:t>’ success in </a:t>
            </a:r>
            <a:r>
              <a:rPr lang="en-US" i="1" dirty="0">
                <a:solidFill>
                  <a:srgbClr val="3366FF"/>
                </a:solidFill>
              </a:rPr>
              <a:t>The Trojan Women </a:t>
            </a:r>
            <a:r>
              <a:rPr lang="en-US" dirty="0">
                <a:solidFill>
                  <a:srgbClr val="3366FF"/>
                </a:solidFill>
              </a:rPr>
              <a:t>as far as REALISM is sought in the making of this </a:t>
            </a:r>
            <a:r>
              <a:rPr lang="en-US" dirty="0" smtClean="0">
                <a:solidFill>
                  <a:srgbClr val="3366FF"/>
                </a:solidFill>
              </a:rPr>
              <a:t>film. </a:t>
            </a:r>
            <a:endParaRPr lang="en-US" dirty="0">
              <a:solidFill>
                <a:srgbClr val="3366FF"/>
              </a:solidFill>
            </a:endParaRPr>
          </a:p>
        </p:txBody>
      </p:sp>
    </p:spTree>
    <p:extLst>
      <p:ext uri="{BB962C8B-B14F-4D97-AF65-F5344CB8AC3E}">
        <p14:creationId xmlns:p14="http://schemas.microsoft.com/office/powerpoint/2010/main" val="31075422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Cacoyannis</a:t>
            </a:r>
            <a:r>
              <a:rPr lang="en-US" dirty="0" smtClean="0"/>
              <a:t>’ “Director’s Note”</a:t>
            </a:r>
            <a:endParaRPr lang="en-US"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he 1971 production of </a:t>
            </a:r>
            <a:r>
              <a:rPr lang="en-US" i="1" dirty="0" err="1" smtClean="0"/>
              <a:t>Troades</a:t>
            </a:r>
            <a:r>
              <a:rPr lang="en-US" dirty="0" smtClean="0"/>
              <a:t> prompted the director to write a brief statement on his adaptation of Euripides’ 415 BC tragedy.</a:t>
            </a:r>
          </a:p>
          <a:p>
            <a:r>
              <a:rPr lang="en-US" dirty="0" smtClean="0"/>
              <a:t>The one-page note is included in the Kino Video (2004) DVD edition and dated simply “Paris, May 1971”.</a:t>
            </a:r>
          </a:p>
          <a:p>
            <a:r>
              <a:rPr lang="en-US" dirty="0" smtClean="0"/>
              <a:t>Full .pdf of the note is available at (</a:t>
            </a:r>
            <a:r>
              <a:rPr lang="en-US" dirty="0" smtClean="0">
                <a:hlinkClick r:id="rId2"/>
              </a:rPr>
              <a:t>click here</a:t>
            </a:r>
            <a:r>
              <a:rPr lang="en-US" dirty="0" smtClean="0"/>
              <a:t>) </a:t>
            </a:r>
            <a:br>
              <a:rPr lang="en-US" dirty="0" smtClean="0"/>
            </a:br>
            <a:r>
              <a:rPr lang="en-US" dirty="0" smtClean="0"/>
              <a:t>http://</a:t>
            </a:r>
            <a:r>
              <a:rPr lang="en-US" dirty="0" err="1" smtClean="0"/>
              <a:t>cal.byu.edu</a:t>
            </a:r>
            <a:r>
              <a:rPr lang="en-US" dirty="0" smtClean="0"/>
              <a:t>/</a:t>
            </a:r>
            <a:r>
              <a:rPr lang="en-US" dirty="0" err="1" smtClean="0"/>
              <a:t>macfarlane</a:t>
            </a:r>
            <a:r>
              <a:rPr lang="en-US" dirty="0" smtClean="0"/>
              <a:t>/OGCMA/1053NOTTrojanWarFall_CacoyannisNOTE.pdf</a:t>
            </a:r>
            <a:endParaRPr lang="en-US" dirty="0"/>
          </a:p>
        </p:txBody>
      </p:sp>
    </p:spTree>
    <p:extLst>
      <p:ext uri="{BB962C8B-B14F-4D97-AF65-F5344CB8AC3E}">
        <p14:creationId xmlns:p14="http://schemas.microsoft.com/office/powerpoint/2010/main" val="40769113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Cacoyannis</a:t>
            </a:r>
            <a:r>
              <a:rPr lang="en-US" dirty="0" smtClean="0"/>
              <a:t>’ “director’s note”</a:t>
            </a:r>
            <a:endParaRPr lang="en-US" dirty="0"/>
          </a:p>
        </p:txBody>
      </p:sp>
      <p:sp>
        <p:nvSpPr>
          <p:cNvPr id="3" name="Content Placeholder 2"/>
          <p:cNvSpPr>
            <a:spLocks noGrp="1"/>
          </p:cNvSpPr>
          <p:nvPr>
            <p:ph idx="1"/>
          </p:nvPr>
        </p:nvSpPr>
        <p:spPr/>
        <p:txBody>
          <a:bodyPr/>
          <a:lstStyle/>
          <a:p>
            <a:r>
              <a:rPr lang="en-US" dirty="0" smtClean="0"/>
              <a:t>cinematic realism vs. “academic parodies” of stage productions that emphasize the age and distance between our narratives and classical tragedy</a:t>
            </a:r>
          </a:p>
          <a:p>
            <a:r>
              <a:rPr lang="en-US" dirty="0" smtClean="0"/>
              <a:t>perhaps </a:t>
            </a:r>
            <a:r>
              <a:rPr lang="en-US" dirty="0" err="1" smtClean="0"/>
              <a:t>Cacoyannis</a:t>
            </a:r>
            <a:r>
              <a:rPr lang="en-US" dirty="0" smtClean="0"/>
              <a:t> means such productions at Tyrone Guthrie’s </a:t>
            </a:r>
            <a:r>
              <a:rPr lang="en-US" i="1" dirty="0" smtClean="0"/>
              <a:t>Oedipus the King </a:t>
            </a:r>
            <a:r>
              <a:rPr lang="en-US" dirty="0" smtClean="0"/>
              <a:t>(1957)—</a:t>
            </a:r>
            <a:r>
              <a:rPr lang="en-US" dirty="0" smtClean="0">
                <a:hlinkClick r:id="rId2"/>
              </a:rPr>
              <a:t>click here for a youtube</a:t>
            </a:r>
            <a:r>
              <a:rPr lang="en-US" dirty="0" smtClean="0"/>
              <a:t>. (cf. </a:t>
            </a:r>
            <a:r>
              <a:rPr lang="en-US" dirty="0" err="1" smtClean="0">
                <a:hlinkClick r:id="rId3"/>
              </a:rPr>
              <a:t>Mythmatters</a:t>
            </a:r>
            <a:r>
              <a:rPr lang="en-US" dirty="0" smtClean="0"/>
              <a:t>)</a:t>
            </a:r>
            <a:endParaRPr lang="en-US" dirty="0"/>
          </a:p>
        </p:txBody>
      </p:sp>
    </p:spTree>
    <p:extLst>
      <p:ext uri="{BB962C8B-B14F-4D97-AF65-F5344CB8AC3E}">
        <p14:creationId xmlns:p14="http://schemas.microsoft.com/office/powerpoint/2010/main" val="42931796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err="1" smtClean="0"/>
              <a:t>Cacoyannis</a:t>
            </a:r>
            <a:r>
              <a:rPr lang="en-US" dirty="0" smtClean="0"/>
              <a:t>’ “director’s note”</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Cacoyannis</a:t>
            </a:r>
            <a:r>
              <a:rPr lang="en-US" dirty="0" smtClean="0"/>
              <a:t>’ (1922 – 2011) filmography/c.v. shows developing affinity for Euripides, leads to observations on “narrative gain”, among many others</a:t>
            </a:r>
          </a:p>
          <a:p>
            <a:pPr lvl="1"/>
            <a:r>
              <a:rPr lang="en-US" dirty="0" smtClean="0"/>
              <a:t>Elektra (1962)</a:t>
            </a:r>
            <a:endParaRPr lang="en-US" dirty="0" smtClean="0"/>
          </a:p>
          <a:p>
            <a:pPr lvl="1"/>
            <a:r>
              <a:rPr lang="en-US" dirty="0" smtClean="0"/>
              <a:t>Zorba the Greek (1964)</a:t>
            </a:r>
          </a:p>
          <a:p>
            <a:pPr lvl="1"/>
            <a:r>
              <a:rPr lang="en-US" dirty="0" smtClean="0"/>
              <a:t>1964 reads Edith Hamilton’s </a:t>
            </a:r>
            <a:r>
              <a:rPr lang="en-US" i="1" dirty="0" err="1" smtClean="0"/>
              <a:t>Troades</a:t>
            </a:r>
            <a:r>
              <a:rPr lang="en-US" dirty="0" smtClean="0"/>
              <a:t> translation</a:t>
            </a:r>
          </a:p>
          <a:p>
            <a:pPr marL="457200" lvl="1" indent="0">
              <a:buNone/>
            </a:pPr>
            <a:r>
              <a:rPr lang="en-US" dirty="0" smtClean="0"/>
              <a:t>    and stages </a:t>
            </a:r>
            <a:r>
              <a:rPr lang="en-US" i="1" dirty="0" err="1" smtClean="0"/>
              <a:t>Troades</a:t>
            </a:r>
            <a:r>
              <a:rPr lang="en-US" dirty="0" smtClean="0"/>
              <a:t> at NY Circle-in-the-Square Theater</a:t>
            </a:r>
          </a:p>
          <a:p>
            <a:pPr lvl="1"/>
            <a:r>
              <a:rPr lang="en-US" dirty="0" smtClean="0"/>
              <a:t>[1964 &amp; 1966 military Juntas under ASPIDA and IDEA which pertains through G. Papadopoulos 1973 &amp; beyond]</a:t>
            </a:r>
          </a:p>
          <a:p>
            <a:pPr lvl="1"/>
            <a:r>
              <a:rPr lang="en-US" dirty="0" smtClean="0"/>
              <a:t>1968 stages </a:t>
            </a:r>
            <a:r>
              <a:rPr lang="en-US" i="1" dirty="0" err="1" smtClean="0"/>
              <a:t>Iph</a:t>
            </a:r>
            <a:r>
              <a:rPr lang="en-US" i="1" dirty="0" smtClean="0"/>
              <a:t>. </a:t>
            </a:r>
            <a:r>
              <a:rPr lang="en-US" i="1" dirty="0" err="1" smtClean="0"/>
              <a:t>Aul</a:t>
            </a:r>
            <a:r>
              <a:rPr lang="en-US" i="1" dirty="0" smtClean="0"/>
              <a:t>. </a:t>
            </a:r>
            <a:r>
              <a:rPr lang="en-US" dirty="0" smtClean="0"/>
              <a:t>in NY</a:t>
            </a:r>
          </a:p>
          <a:p>
            <a:pPr lvl="1"/>
            <a:r>
              <a:rPr lang="en-US" dirty="0" smtClean="0"/>
              <a:t>1971 directs </a:t>
            </a:r>
            <a:r>
              <a:rPr lang="en-US" i="1" dirty="0" err="1" smtClean="0"/>
              <a:t>Troades</a:t>
            </a:r>
            <a:r>
              <a:rPr lang="en-US" dirty="0" smtClean="0"/>
              <a:t> for cinema</a:t>
            </a:r>
          </a:p>
          <a:p>
            <a:pPr lvl="1"/>
            <a:r>
              <a:rPr lang="en-US" dirty="0" smtClean="0"/>
              <a:t>1978 directs </a:t>
            </a:r>
            <a:r>
              <a:rPr lang="en-US" i="1" dirty="0" smtClean="0"/>
              <a:t>Iphigenia [at Aulis]</a:t>
            </a:r>
            <a:r>
              <a:rPr lang="en-US" dirty="0" smtClean="0"/>
              <a:t> (1977; MGM)</a:t>
            </a:r>
          </a:p>
          <a:p>
            <a:pPr marL="457200" lvl="1" indent="0">
              <a:buNone/>
            </a:pPr>
            <a:r>
              <a:rPr lang="en-US" dirty="0" smtClean="0"/>
              <a:t>FOR full career details, vid. </a:t>
            </a:r>
            <a:r>
              <a:rPr lang="en-US" dirty="0" err="1" smtClean="0"/>
              <a:t>Cacoyannis</a:t>
            </a:r>
            <a:r>
              <a:rPr lang="en-US" dirty="0" smtClean="0"/>
              <a:t> Foundation’s website</a:t>
            </a:r>
            <a:br>
              <a:rPr lang="en-US" dirty="0" smtClean="0"/>
            </a:br>
            <a:r>
              <a:rPr lang="en-US" dirty="0" smtClean="0"/>
              <a:t>                 (</a:t>
            </a:r>
            <a:r>
              <a:rPr lang="en-US" dirty="0" err="1" smtClean="0">
                <a:hlinkClick r:id="rId2"/>
              </a:rPr>
              <a:t>www.mcf.gr</a:t>
            </a:r>
            <a:r>
              <a:rPr lang="en-US" dirty="0" smtClean="0"/>
              <a:t>)</a:t>
            </a:r>
          </a:p>
          <a:p>
            <a:pPr lvl="1"/>
            <a:endParaRPr lang="en-US" dirty="0"/>
          </a:p>
        </p:txBody>
      </p:sp>
    </p:spTree>
    <p:extLst>
      <p:ext uri="{BB962C8B-B14F-4D97-AF65-F5344CB8AC3E}">
        <p14:creationId xmlns:p14="http://schemas.microsoft.com/office/powerpoint/2010/main" val="31362652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critique of </a:t>
            </a:r>
            <a:r>
              <a:rPr lang="en-US" dirty="0" err="1" smtClean="0"/>
              <a:t>Cacoyannis</a:t>
            </a:r>
            <a:r>
              <a:rPr lang="en-US" dirty="0" smtClean="0"/>
              <a:t>’ Euripides-crush</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“There is a tendency to applaud Mr. </a:t>
            </a:r>
            <a:r>
              <a:rPr lang="en-US" dirty="0" err="1" smtClean="0"/>
              <a:t>Cacoyannis</a:t>
            </a:r>
            <a:r>
              <a:rPr lang="en-US" dirty="0" smtClean="0"/>
              <a:t>’ thoroughly ponderous attempts to make the ancient </a:t>
            </a:r>
            <a:r>
              <a:rPr lang="en-US" dirty="0" err="1" smtClean="0"/>
              <a:t>Euripidean</a:t>
            </a:r>
            <a:r>
              <a:rPr lang="en-US" dirty="0" smtClean="0"/>
              <a:t> tragedies comprehensible to contemporary movie audiences. We are asked to believe that the playwright and the film maker share some sort of deep cultural bond, as if they’d been in the same class at Athens High. Good old Mike and Rip — the Mutt and Jeff of the Acropolis.” </a:t>
            </a:r>
            <a:br>
              <a:rPr lang="en-US" dirty="0" smtClean="0"/>
            </a:br>
            <a:r>
              <a:rPr lang="en-US" dirty="0" smtClean="0"/>
              <a:t>          </a:t>
            </a:r>
            <a:r>
              <a:rPr lang="en-US" sz="2600" dirty="0" smtClean="0">
                <a:hlinkClick r:id="rId2"/>
              </a:rPr>
              <a:t>Vincent Canby, </a:t>
            </a:r>
            <a:r>
              <a:rPr lang="en-US" sz="2600" i="1" dirty="0" smtClean="0">
                <a:hlinkClick r:id="rId2"/>
              </a:rPr>
              <a:t>NYT </a:t>
            </a:r>
            <a:r>
              <a:rPr lang="en-US" sz="2600" dirty="0" smtClean="0">
                <a:hlinkClick r:id="rId2"/>
              </a:rPr>
              <a:t>review of </a:t>
            </a:r>
            <a:r>
              <a:rPr lang="en-US" sz="2600" i="1" dirty="0" smtClean="0">
                <a:hlinkClick r:id="rId2"/>
              </a:rPr>
              <a:t>Iphigenia</a:t>
            </a:r>
            <a:r>
              <a:rPr lang="en-US" sz="2600" dirty="0" smtClean="0">
                <a:hlinkClick r:id="rId2"/>
              </a:rPr>
              <a:t> 21 Nov 1977</a:t>
            </a:r>
            <a:endParaRPr lang="en-US" dirty="0" smtClean="0"/>
          </a:p>
        </p:txBody>
      </p:sp>
    </p:spTree>
    <p:extLst>
      <p:ext uri="{BB962C8B-B14F-4D97-AF65-F5344CB8AC3E}">
        <p14:creationId xmlns:p14="http://schemas.microsoft.com/office/powerpoint/2010/main" val="40626073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critique of </a:t>
            </a:r>
            <a:r>
              <a:rPr lang="en-US" dirty="0" err="1" smtClean="0"/>
              <a:t>Cacoyannis</a:t>
            </a:r>
            <a:r>
              <a:rPr lang="en-US" dirty="0" smtClean="0"/>
              <a:t>’ </a:t>
            </a:r>
            <a:r>
              <a:rPr lang="en-US" i="1" dirty="0" smtClean="0"/>
              <a:t>IA </a:t>
            </a:r>
            <a:r>
              <a:rPr lang="en-US" dirty="0" smtClean="0"/>
              <a:t>(continued)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“In ‘Iphigenia,’ as in ‘The Trojan Women,’ Mr. </a:t>
            </a:r>
            <a:r>
              <a:rPr lang="en-US" dirty="0" err="1" smtClean="0"/>
              <a:t>Cacoyannis</a:t>
            </a:r>
            <a:r>
              <a:rPr lang="en-US" dirty="0" smtClean="0"/>
              <a:t> employs all sorts of comparatively snappy film techniques—the handheld camera, the zoom lens, and the subjective camera by which we look out through the eyes of the character—to make us believe that we are there. It never works and can't work. We're not meant to get inside these characters, but to stand aside and observe the spectacle as a single, headlong ritual.”</a:t>
            </a:r>
            <a:br>
              <a:rPr lang="en-US" dirty="0" smtClean="0"/>
            </a:br>
            <a:r>
              <a:rPr lang="en-US" dirty="0" smtClean="0"/>
              <a:t>          </a:t>
            </a:r>
            <a:r>
              <a:rPr lang="en-US" sz="2600" dirty="0" smtClean="0">
                <a:hlinkClick r:id="rId2"/>
              </a:rPr>
              <a:t>Vincent Canby, </a:t>
            </a:r>
            <a:r>
              <a:rPr lang="en-US" sz="2600" i="1" dirty="0" smtClean="0">
                <a:hlinkClick r:id="rId2"/>
              </a:rPr>
              <a:t>NYT </a:t>
            </a:r>
            <a:r>
              <a:rPr lang="en-US" sz="2600" dirty="0" smtClean="0">
                <a:hlinkClick r:id="rId2"/>
              </a:rPr>
              <a:t>review of </a:t>
            </a:r>
            <a:r>
              <a:rPr lang="en-US" sz="2600" i="1" dirty="0" smtClean="0">
                <a:hlinkClick r:id="rId2"/>
              </a:rPr>
              <a:t>Iphigenia</a:t>
            </a:r>
            <a:r>
              <a:rPr lang="en-US" sz="2600" dirty="0" smtClean="0">
                <a:hlinkClick r:id="rId2"/>
              </a:rPr>
              <a:t> 21 Nov 1977</a:t>
            </a:r>
            <a:endParaRPr lang="en-US" dirty="0" smtClean="0"/>
          </a:p>
        </p:txBody>
      </p:sp>
    </p:spTree>
    <p:extLst>
      <p:ext uri="{BB962C8B-B14F-4D97-AF65-F5344CB8AC3E}">
        <p14:creationId xmlns:p14="http://schemas.microsoft.com/office/powerpoint/2010/main" val="17255422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Cacoyannis</a:t>
            </a:r>
            <a:r>
              <a:rPr lang="en-US" dirty="0" smtClean="0"/>
              <a:t>’ reading of Euripides </a:t>
            </a:r>
            <a:r>
              <a:rPr lang="en-US" i="1" dirty="0" err="1" smtClean="0"/>
              <a:t>Tro</a:t>
            </a:r>
            <a:r>
              <a:rPr lang="en-US" dirty="0" err="1" smtClean="0"/>
              <a:t>ades</a:t>
            </a:r>
            <a:r>
              <a:rPr lang="en-US" dirty="0" smtClean="0"/>
              <a:t> (415 B.C.)</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appalled by Athenian massacre at Melos, 416/415</a:t>
            </a:r>
          </a:p>
          <a:p>
            <a:r>
              <a:rPr lang="en-US" sz="2800" dirty="0" smtClean="0"/>
              <a:t>Thucydides’ </a:t>
            </a:r>
            <a:r>
              <a:rPr lang="en-US" sz="2800" dirty="0" err="1" smtClean="0"/>
              <a:t>Melian</a:t>
            </a:r>
            <a:r>
              <a:rPr lang="en-US" sz="2800" dirty="0" smtClean="0"/>
              <a:t> Dialogue, 5.84 – 111 (cf. 116): </a:t>
            </a:r>
            <a:br>
              <a:rPr lang="en-US" sz="2800" dirty="0" smtClean="0"/>
            </a:br>
            <a:r>
              <a:rPr lang="en-US" dirty="0" smtClean="0"/>
              <a:t>“… Right … is only a question between equals in power, while the strong do what they can and the weak suffer what they must.” (89, trans. by R. </a:t>
            </a:r>
            <a:r>
              <a:rPr lang="en-US" dirty="0" err="1" smtClean="0"/>
              <a:t>Strassler</a:t>
            </a:r>
            <a:r>
              <a:rPr lang="en-US" dirty="0" smtClean="0"/>
              <a:t>) </a:t>
            </a:r>
            <a:r>
              <a:rPr lang="en-US" sz="2000" dirty="0" smtClean="0">
                <a:hlinkClick r:id="rId2"/>
              </a:rPr>
              <a:t>click for Perseus site</a:t>
            </a:r>
            <a:r>
              <a:rPr lang="en-US" dirty="0" smtClean="0"/>
              <a:t> </a:t>
            </a:r>
          </a:p>
          <a:p>
            <a:r>
              <a:rPr lang="en-US" dirty="0" smtClean="0"/>
              <a:t>“[E.] is an intellectual dramatist and his career has a curiously modern look... a profound explorer of human psychology… anti-war dramatist </a:t>
            </a:r>
            <a:r>
              <a:rPr lang="en-US" i="1" dirty="0" smtClean="0"/>
              <a:t>par excellence </a:t>
            </a:r>
            <a:r>
              <a:rPr lang="en-US" dirty="0" smtClean="0"/>
              <a:t>[featuring] attacks on Athenian imperialism.” </a:t>
            </a:r>
            <a:r>
              <a:rPr lang="en-US" sz="1900" dirty="0" smtClean="0"/>
              <a:t>— P. </a:t>
            </a:r>
            <a:r>
              <a:rPr lang="en-US" sz="1900" dirty="0" err="1" smtClean="0"/>
              <a:t>Easterling</a:t>
            </a:r>
            <a:endParaRPr lang="en-US" dirty="0"/>
          </a:p>
        </p:txBody>
      </p:sp>
    </p:spTree>
    <p:extLst>
      <p:ext uri="{BB962C8B-B14F-4D97-AF65-F5344CB8AC3E}">
        <p14:creationId xmlns:p14="http://schemas.microsoft.com/office/powerpoint/2010/main" val="39060734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Cacoyannis</a:t>
            </a:r>
            <a:r>
              <a:rPr lang="en-US" dirty="0" smtClean="0"/>
              <a:t>’ truncation of </a:t>
            </a:r>
            <a:r>
              <a:rPr lang="en-US" i="1" dirty="0" err="1" smtClean="0"/>
              <a:t>Troades</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Euripidean</a:t>
            </a:r>
            <a:r>
              <a:rPr lang="en-US" dirty="0" smtClean="0"/>
              <a:t> prologue spoken by Poseidon and Athena, then the gods exeunt at line 97, never to return. Athena especially wreaks havoc to punish human disrespect for her divinity. </a:t>
            </a:r>
          </a:p>
          <a:p>
            <a:r>
              <a:rPr lang="en-US" dirty="0" err="1" smtClean="0"/>
              <a:t>Euripidean</a:t>
            </a:r>
            <a:r>
              <a:rPr lang="en-US" dirty="0" smtClean="0"/>
              <a:t> chorus has typical presence in the stage play, with 386 lines of choral odes or threnody with characters.</a:t>
            </a:r>
          </a:p>
          <a:p>
            <a:r>
              <a:rPr lang="en-US" dirty="0" smtClean="0"/>
              <a:t>Helen’s Bath occupies narrative space of 2</a:t>
            </a:r>
            <a:r>
              <a:rPr lang="en-US" baseline="30000" dirty="0" smtClean="0"/>
              <a:t>nd</a:t>
            </a:r>
            <a:r>
              <a:rPr lang="en-US" dirty="0" smtClean="0"/>
              <a:t> </a:t>
            </a:r>
            <a:r>
              <a:rPr lang="en-US" dirty="0" err="1" smtClean="0"/>
              <a:t>Stasimon</a:t>
            </a:r>
            <a:r>
              <a:rPr lang="en-US" dirty="0" smtClean="0"/>
              <a:t> (a hymn to Eros)</a:t>
            </a:r>
          </a:p>
          <a:p>
            <a:r>
              <a:rPr lang="en-US" dirty="0" smtClean="0"/>
              <a:t>Hecuba seizes stage from Menelaus 860ff. (next)</a:t>
            </a:r>
            <a:endParaRPr lang="en-US" dirty="0"/>
          </a:p>
        </p:txBody>
      </p:sp>
    </p:spTree>
    <p:extLst>
      <p:ext uri="{BB962C8B-B14F-4D97-AF65-F5344CB8AC3E}">
        <p14:creationId xmlns:p14="http://schemas.microsoft.com/office/powerpoint/2010/main" val="17572328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uripidesTroades860ff.jpg"/>
          <p:cNvPicPr>
            <a:picLocks noGrp="1" noChangeAspect="1"/>
          </p:cNvPicPr>
          <p:nvPr>
            <p:ph idx="1"/>
          </p:nvPr>
        </p:nvPicPr>
        <p:blipFill>
          <a:blip r:embed="rId2">
            <a:extLst>
              <a:ext uri="{28A0092B-C50C-407E-A947-70E740481C1C}">
                <a14:useLocalDpi xmlns:a14="http://schemas.microsoft.com/office/drawing/2010/main" val="0"/>
              </a:ext>
            </a:extLst>
          </a:blip>
          <a:srcRect t="1702" b="1702"/>
          <a:stretch>
            <a:fillRect/>
          </a:stretch>
        </p:blipFill>
        <p:spPr>
          <a:xfrm>
            <a:off x="374650" y="152400"/>
            <a:ext cx="8420100" cy="6210300"/>
          </a:xfrm>
        </p:spPr>
      </p:pic>
      <p:sp>
        <p:nvSpPr>
          <p:cNvPr id="5" name="TextBox 4"/>
          <p:cNvSpPr txBox="1"/>
          <p:nvPr/>
        </p:nvSpPr>
        <p:spPr>
          <a:xfrm>
            <a:off x="106825" y="6427028"/>
            <a:ext cx="7827784" cy="369332"/>
          </a:xfrm>
          <a:prstGeom prst="rect">
            <a:avLst/>
          </a:prstGeom>
          <a:noFill/>
        </p:spPr>
        <p:txBody>
          <a:bodyPr wrap="none" rtlCol="0">
            <a:spAutoFit/>
          </a:bodyPr>
          <a:lstStyle/>
          <a:p>
            <a:r>
              <a:rPr lang="en-US" dirty="0" err="1" smtClean="0"/>
              <a:t>Cacoyannis</a:t>
            </a:r>
            <a:r>
              <a:rPr lang="en-US" dirty="0" smtClean="0"/>
              <a:t>’ screenplay changes sequence and truncates content of Euripides’ text</a:t>
            </a:r>
            <a:endParaRPr lang="en-US" dirty="0"/>
          </a:p>
        </p:txBody>
      </p:sp>
    </p:spTree>
    <p:extLst>
      <p:ext uri="{BB962C8B-B14F-4D97-AF65-F5344CB8AC3E}">
        <p14:creationId xmlns:p14="http://schemas.microsoft.com/office/powerpoint/2010/main" val="35072637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TotalTime>
  <Words>667</Words>
  <Application>Microsoft Macintosh PowerPoint</Application>
  <PresentationFormat>On-screen Show (4:3)</PresentationFormat>
  <Paragraphs>38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Cacoyannis Κακογιαννις Euripides’ Troades</vt:lpstr>
      <vt:lpstr>Cacoyannis’ “Director’s Note”</vt:lpstr>
      <vt:lpstr>from Cacoyannis’ “director’s note”</vt:lpstr>
      <vt:lpstr>from Cacoyannis’ “director’s note”</vt:lpstr>
      <vt:lpstr>critique of Cacoyannis’ Euripides-crush</vt:lpstr>
      <vt:lpstr>critique of Cacoyannis’ IA (continued)</vt:lpstr>
      <vt:lpstr>Cacoyannis’ reading of Euripides Troades (415 B.C.)</vt:lpstr>
      <vt:lpstr>Cacoyannis’ truncation of Troades</vt:lpstr>
      <vt:lpstr>PowerPoint Presentation</vt:lpstr>
      <vt:lpstr>the prompt</vt:lpstr>
    </vt:vector>
  </TitlesOfParts>
  <Company>Brigham Young University, Classics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Cacoyannis Κακογιαννις Euripides’ Troades</dc:title>
  <dc:creator>Roger Macfarlane</dc:creator>
  <cp:lastModifiedBy>Roger Macfarlane</cp:lastModifiedBy>
  <cp:revision>17</cp:revision>
  <dcterms:created xsi:type="dcterms:W3CDTF">2015-05-11T14:37:33Z</dcterms:created>
  <dcterms:modified xsi:type="dcterms:W3CDTF">2015-05-11T17:57:15Z</dcterms:modified>
</cp:coreProperties>
</file>